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3" r:id="rId3"/>
    <p:sldId id="285" r:id="rId4"/>
    <p:sldId id="288" r:id="rId5"/>
    <p:sldId id="289" r:id="rId6"/>
    <p:sldId id="286" r:id="rId7"/>
    <p:sldId id="257" r:id="rId8"/>
    <p:sldId id="258" r:id="rId9"/>
    <p:sldId id="259" r:id="rId10"/>
    <p:sldId id="260" r:id="rId11"/>
    <p:sldId id="281" r:id="rId12"/>
    <p:sldId id="261" r:id="rId13"/>
    <p:sldId id="262" r:id="rId14"/>
    <p:sldId id="264" r:id="rId15"/>
    <p:sldId id="275" r:id="rId16"/>
    <p:sldId id="265" r:id="rId17"/>
    <p:sldId id="279" r:id="rId18"/>
    <p:sldId id="280" r:id="rId19"/>
    <p:sldId id="278" r:id="rId20"/>
    <p:sldId id="266" r:id="rId21"/>
    <p:sldId id="287" r:id="rId22"/>
    <p:sldId id="276" r:id="rId23"/>
    <p:sldId id="291" r:id="rId24"/>
    <p:sldId id="277" r:id="rId25"/>
    <p:sldId id="290" r:id="rId26"/>
    <p:sldId id="282" r:id="rId27"/>
  </p:sldIdLst>
  <p:sldSz cx="12192000" cy="6858000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571675880940423"/>
          <c:y val="0.2161450131233596"/>
          <c:w val="0.39180115783399422"/>
          <c:h val="0.6666258747677049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PowerPoint]Лист1'!$B$3</c:f>
              <c:strCache>
                <c:ptCount val="1"/>
                <c:pt idx="0">
                  <c:v>очпочмак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39,5%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'[Диаграмма в Microsoft PowerPoint]Лист1'!$C$3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PowerPoint]Лист1'!$B$4</c:f>
              <c:strCache>
                <c:ptCount val="1"/>
                <c:pt idx="0">
                  <c:v>чак-чак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26,3%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'[Диаграмма в Microsoft PowerPoint]Лист1'!$C$4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PowerPoint]Лист1'!$B$5</c:f>
              <c:strCache>
                <c:ptCount val="1"/>
                <c:pt idx="0">
                  <c:v>перемеч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15,8%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'[Диаграмма в Microsoft PowerPoint]Лист1'!$C$5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'[Диаграмма в Microsoft PowerPoint]Лист1'!$B$6</c:f>
              <c:strCache>
                <c:ptCount val="1"/>
                <c:pt idx="0">
                  <c:v>балиш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10,5%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'[Диаграмма в Microsoft PowerPoint]Лист1'!$C$6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4"/>
          <c:order val="4"/>
          <c:tx>
            <c:strRef>
              <c:f>'[Диаграмма в Microsoft PowerPoint]Лист1'!$B$7</c:f>
              <c:strCache>
                <c:ptCount val="1"/>
                <c:pt idx="0">
                  <c:v>манты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7,9%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'[Диаграмма в Microsoft PowerPoint]Лист1'!$C$7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4614272"/>
        <c:axId val="74615808"/>
      </c:barChart>
      <c:catAx>
        <c:axId val="74614272"/>
        <c:scaling>
          <c:orientation val="minMax"/>
        </c:scaling>
        <c:delete val="1"/>
        <c:axPos val="b"/>
        <c:majorTickMark val="out"/>
        <c:minorTickMark val="none"/>
        <c:tickLblPos val="nextTo"/>
        <c:crossAx val="74615808"/>
        <c:crosses val="autoZero"/>
        <c:auto val="1"/>
        <c:lblAlgn val="ctr"/>
        <c:lblOffset val="100"/>
        <c:noMultiLvlLbl val="0"/>
      </c:catAx>
      <c:valAx>
        <c:axId val="7461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61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571675880940423"/>
          <c:y val="0.2161450131233596"/>
          <c:w val="0.39180115783399422"/>
          <c:h val="0.6666258747677049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16854456167186E-2"/>
          <c:y val="2.0392828539937034E-2"/>
          <c:w val="0.93204354008101031"/>
          <c:h val="0.86895212177079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PowerPoint]Лист1'!$B$3</c:f>
              <c:strCache>
                <c:ptCount val="1"/>
                <c:pt idx="0">
                  <c:v>очпочмак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46,2%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'[Диаграмма в Microsoft PowerPoint]Лист1'!$C$3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PowerPoint]Лист1'!$B$4</c:f>
              <c:strCache>
                <c:ptCount val="1"/>
                <c:pt idx="0">
                  <c:v>чак-чак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38,5%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'[Диаграмма в Microsoft PowerPoint]Лист1'!$C$4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PowerPoint]Лист1'!$B$5</c:f>
              <c:strCache>
                <c:ptCount val="1"/>
                <c:pt idx="0">
                  <c:v>перемеч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15,3%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'[Диаграмма в Microsoft PowerPoint]Лист1'!$C$5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715648"/>
        <c:axId val="72733824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'[Диаграмма в Microsoft PowerPoint]Лист1'!$B$6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/>
                            <a:t>10,5%</a:t>
                          </a:r>
                        </a:p>
                      </c:rich>
                    </c:tx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'[Диаграмма в Microsoft PowerPoint]Лист1'!$C$6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PowerPoint]Лист1'!$B$7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/>
                            <a:t>7,9%</a:t>
                          </a:r>
                        </a:p>
                      </c:rich>
                    </c:tx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PowerPoint]Лист1'!$C$7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</c15:ser>
            </c15:filteredBarSeries>
          </c:ext>
        </c:extLst>
      </c:barChart>
      <c:catAx>
        <c:axId val="72715648"/>
        <c:scaling>
          <c:orientation val="minMax"/>
        </c:scaling>
        <c:delete val="1"/>
        <c:axPos val="b"/>
        <c:majorTickMark val="none"/>
        <c:minorTickMark val="none"/>
        <c:tickLblPos val="nextTo"/>
        <c:crossAx val="72733824"/>
        <c:crosses val="autoZero"/>
        <c:auto val="1"/>
        <c:lblAlgn val="ctr"/>
        <c:lblOffset val="100"/>
        <c:noMultiLvlLbl val="0"/>
      </c:catAx>
      <c:valAx>
        <c:axId val="7273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71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125" y="1341438"/>
            <a:ext cx="1555750" cy="527050"/>
          </a:xfrm>
        </p:spPr>
        <p:txBody>
          <a:bodyPr/>
          <a:lstStyle>
            <a:lvl1pPr algn="ctr">
              <a:defRPr sz="1300" spc="0" baseline="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1C09E09-2020-4131-B431-B50296FBA240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7425" y="5211763"/>
            <a:ext cx="2111375" cy="228600"/>
          </a:xfrm>
        </p:spPr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044B5E5-1318-4411-B973-8897F9102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BB413-8FBF-49D1-9F52-9FBB364020E4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E703B-06A0-48EA-8F6A-8BD3B4322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ED40-267A-475C-8879-CF30947857F8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0DDD9-189F-4E16-A169-185CBAE31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91BE2-78C9-48B0-94C4-5070BDB844B4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9FAD1-3AB7-4920-920E-12785890E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300" y="1344613"/>
            <a:ext cx="1555750" cy="530225"/>
          </a:xfrm>
        </p:spPr>
        <p:txBody>
          <a:bodyPr/>
          <a:lstStyle>
            <a:lvl1pPr algn="ctr">
              <a:defRPr lang="en-US" sz="1300" kern="1200" spc="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843DB7-6DB1-4907-87F0-72FA9500FD0A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708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250" y="5211763"/>
            <a:ext cx="21129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2AE87-EEA7-4629-84DF-C871C1A9A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9B889-93D2-4A1D-80E3-2732065BD9B7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64718-24ED-4034-93B1-970365A4A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88C0A-5CAE-43A2-BD7B-0F935A208AC7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45A3B-B9BF-4C77-AB13-FF5988FD3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84D42-63B3-4DAE-9F09-D4EFA540ACBA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83A14-45D4-454E-8613-787C255F6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8323B-3314-467D-A501-69DB4FDDBCAF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4A61F-4207-400A-855D-8B7B3931B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1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7BF76-CBAE-477B-BAA7-A78F4ED92BFD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538" y="6227763"/>
            <a:ext cx="1463675" cy="255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8628-9A64-4511-B1B4-66C981299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A975CE1C-B34E-4466-9257-2BDC8FF93A1F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538" y="6227763"/>
            <a:ext cx="1463675" cy="255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29805-5F8D-45DA-8670-B2AD3012F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642938"/>
            <a:ext cx="1005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2103438"/>
            <a:ext cx="100584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938" y="6215063"/>
            <a:ext cx="2743200" cy="255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ECB2B1-7D3A-4104-B1DC-8950B784D2C5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325" y="6215063"/>
            <a:ext cx="5213350" cy="255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913" y="6215063"/>
            <a:ext cx="1462087" cy="255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735C78-FD6A-4882-B87C-B3CE0B43B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475" y="374650"/>
            <a:ext cx="11449050" cy="610870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2" r:id="rId4"/>
    <p:sldLayoutId id="2147483741" r:id="rId5"/>
    <p:sldLayoutId id="2147483740" r:id="rId6"/>
    <p:sldLayoutId id="2147483739" r:id="rId7"/>
    <p:sldLayoutId id="2147483746" r:id="rId8"/>
    <p:sldLayoutId id="2147483747" r:id="rId9"/>
    <p:sldLayoutId id="2147483738" r:id="rId10"/>
    <p:sldLayoutId id="214748373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Garamond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Garamond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Garamond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Garamond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Garamond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Garamond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Garamond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Garamond" pitchFamily="18" charset="0"/>
        </a:defRPr>
      </a:lvl9pPr>
    </p:titleStyle>
    <p:bodyStyle>
      <a:lvl1pPr marL="182563" indent="-182563" algn="l" rtl="0" fontAlgn="base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ru.wikipedia.org/wiki/28_%D1%84%D0%B5%D0%B2%D1%80%D0%B0%D0%BB%D1%8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3688" y="813101"/>
            <a:ext cx="9069387" cy="4193874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Муниципальный конкурс мини -  проектов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 географии «Моя Россия. Великое в малом»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Татарская национальная кухня.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72501" y="3698543"/>
            <a:ext cx="5565349" cy="2073607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Выполнила: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Давлятшина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Р.Г. </a:t>
            </a:r>
          </a:p>
          <a:p>
            <a:pPr algn="l">
              <a:spcBef>
                <a:spcPct val="0"/>
              </a:spcBef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ученица 7 класса</a:t>
            </a:r>
          </a:p>
          <a:p>
            <a:pPr algn="l">
              <a:spcBef>
                <a:spcPct val="0"/>
              </a:spcBef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Руководитель: Бикбаева В.Р, учитель географии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3766" y="628435"/>
            <a:ext cx="670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МАОУ «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Азигуловская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СОШ»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Жидкие горячие блюда </a:t>
            </a:r>
            <a:r>
              <a:rPr lang="ru-RU" smtClean="0"/>
              <a:t>– Суп-лапша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1066800" y="1710048"/>
            <a:ext cx="9963397" cy="4325628"/>
          </a:xfrm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Tx/>
              <a:buBlip>
                <a:blip r:embed="rId2"/>
              </a:buBlip>
            </a:pPr>
            <a:r>
              <a:rPr lang="ru-RU" altLang="ru-RU" sz="3200" dirty="0">
                <a:solidFill>
                  <a:srgbClr val="2F1311"/>
                </a:solidFill>
                <a:latin typeface="Gabriola" pitchFamily="82" charset="0"/>
              </a:rPr>
              <a:t>Фирменное блюдо татар – </a:t>
            </a:r>
            <a:r>
              <a:rPr lang="ru-RU" altLang="ru-RU" sz="3200" dirty="0" err="1">
                <a:solidFill>
                  <a:srgbClr val="2F1311"/>
                </a:solidFill>
                <a:latin typeface="Gabriola" pitchFamily="82" charset="0"/>
              </a:rPr>
              <a:t>шулпа</a:t>
            </a:r>
            <a:r>
              <a:rPr lang="ru-RU" altLang="ru-RU" sz="3200" dirty="0">
                <a:solidFill>
                  <a:srgbClr val="2F1311"/>
                </a:solidFill>
                <a:latin typeface="Gabriola" pitchFamily="82" charset="0"/>
              </a:rPr>
              <a:t> (суп</a:t>
            </a:r>
            <a:r>
              <a:rPr lang="ru-RU" altLang="ru-RU" sz="3200" dirty="0" smtClean="0">
                <a:solidFill>
                  <a:srgbClr val="2F1311"/>
                </a:solidFill>
                <a:latin typeface="Gabriola" pitchFamily="82" charset="0"/>
              </a:rPr>
              <a:t>). Его </a:t>
            </a:r>
            <a:r>
              <a:rPr lang="ru-RU" altLang="ru-RU" sz="3200" dirty="0">
                <a:solidFill>
                  <a:srgbClr val="2F1311"/>
                </a:solidFill>
                <a:latin typeface="Gabriola" pitchFamily="82" charset="0"/>
              </a:rPr>
              <a:t>подают на завтрак, обед и </a:t>
            </a:r>
            <a:r>
              <a:rPr lang="ru-RU" altLang="ru-RU" sz="3200" dirty="0" smtClean="0">
                <a:solidFill>
                  <a:srgbClr val="2F1311"/>
                </a:solidFill>
                <a:latin typeface="Gabriola" pitchFamily="82" charset="0"/>
              </a:rPr>
              <a:t>ужин.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Tx/>
              <a:buBlip>
                <a:blip r:embed="rId2"/>
              </a:buBlip>
            </a:pPr>
            <a:r>
              <a:rPr lang="ru-RU" altLang="ru-RU" sz="3200" dirty="0" smtClean="0">
                <a:solidFill>
                  <a:srgbClr val="2F1311"/>
                </a:solidFill>
                <a:latin typeface="Gabriola" pitchFamily="82" charset="0"/>
              </a:rPr>
              <a:t>При приготовлении теста для </a:t>
            </a:r>
          </a:p>
          <a:p>
            <a:pPr marL="0" indent="0" algn="just">
              <a:lnSpc>
                <a:spcPct val="90000"/>
              </a:lnSpc>
              <a:spcBef>
                <a:spcPct val="20000"/>
              </a:spcBef>
              <a:buClrTx/>
              <a:buNone/>
            </a:pPr>
            <a:r>
              <a:rPr lang="ru-RU" altLang="ru-RU" sz="3200" dirty="0" smtClean="0">
                <a:solidFill>
                  <a:srgbClr val="2F1311"/>
                </a:solidFill>
                <a:latin typeface="Gabriola" pitchFamily="82" charset="0"/>
              </a:rPr>
              <a:t>лапши и для пельменей ни в коем </a:t>
            </a:r>
          </a:p>
          <a:p>
            <a:pPr marL="0" indent="0" algn="just">
              <a:lnSpc>
                <a:spcPct val="90000"/>
              </a:lnSpc>
              <a:spcBef>
                <a:spcPct val="20000"/>
              </a:spcBef>
              <a:buClrTx/>
              <a:buNone/>
            </a:pPr>
            <a:r>
              <a:rPr lang="ru-RU" altLang="ru-RU" sz="3200" dirty="0" smtClean="0">
                <a:solidFill>
                  <a:srgbClr val="2F1311"/>
                </a:solidFill>
                <a:latin typeface="Gabriola" pitchFamily="82" charset="0"/>
              </a:rPr>
              <a:t>случае нельзя применять молоко. </a:t>
            </a:r>
          </a:p>
          <a:p>
            <a:pPr marL="0" indent="0" algn="just">
              <a:lnSpc>
                <a:spcPct val="90000"/>
              </a:lnSpc>
              <a:spcBef>
                <a:spcPct val="20000"/>
              </a:spcBef>
              <a:buClrTx/>
              <a:buNone/>
            </a:pPr>
            <a:r>
              <a:rPr lang="ru-RU" altLang="ru-RU" sz="3200" dirty="0" smtClean="0">
                <a:solidFill>
                  <a:srgbClr val="2F1311"/>
                </a:solidFill>
                <a:latin typeface="Gabriola" pitchFamily="82" charset="0"/>
              </a:rPr>
              <a:t>От этого бульон мутнеет и лапша или</a:t>
            </a:r>
          </a:p>
          <a:p>
            <a:pPr marL="0" indent="0" algn="just">
              <a:lnSpc>
                <a:spcPct val="90000"/>
              </a:lnSpc>
              <a:spcBef>
                <a:spcPct val="20000"/>
              </a:spcBef>
              <a:buClrTx/>
              <a:buNone/>
            </a:pPr>
            <a:r>
              <a:rPr lang="ru-RU" altLang="ru-RU" sz="3200" dirty="0" smtClean="0">
                <a:solidFill>
                  <a:srgbClr val="2F1311"/>
                </a:solidFill>
                <a:latin typeface="Gabriola" pitchFamily="82" charset="0"/>
              </a:rPr>
              <a:t> пельмени быстро развариваются</a:t>
            </a:r>
            <a:endParaRPr lang="ru-RU" sz="3200" dirty="0" smtClean="0">
              <a:latin typeface="Gabriola" pitchFamily="82" charset="0"/>
            </a:endParaRPr>
          </a:p>
        </p:txBody>
      </p:sp>
      <p:pic>
        <p:nvPicPr>
          <p:cNvPr id="1026" name="Picture 2" descr="https://im2-tub-ru.yandex.net/i?id=4248953c94aa7f570741f77d345f0cc1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891" y="2588820"/>
            <a:ext cx="4540306" cy="27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0660" y="1528811"/>
            <a:ext cx="97971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dirty="0">
                <a:latin typeface="Gabriola" panose="04040605051002020D02" pitchFamily="82" charset="0"/>
                <a:ea typeface="Times New Roman" panose="02020603050405020304" pitchFamily="18" charset="0"/>
              </a:rPr>
              <a:t> </a:t>
            </a:r>
            <a:r>
              <a:rPr lang="ru-RU" sz="3600" dirty="0" smtClean="0">
                <a:latin typeface="Gabriola" panose="04040605051002020D02" pitchFamily="82" charset="0"/>
                <a:ea typeface="Times New Roman" panose="02020603050405020304" pitchFamily="18" charset="0"/>
              </a:rPr>
              <a:t>          Татары </a:t>
            </a:r>
            <a:r>
              <a:rPr lang="ru-RU" sz="3600" dirty="0">
                <a:latin typeface="Gabriola" panose="04040605051002020D02" pitchFamily="82" charset="0"/>
                <a:ea typeface="Times New Roman" panose="02020603050405020304" pitchFamily="18" charset="0"/>
              </a:rPr>
              <a:t>считают манты – изюминкой своей кухни. Они готовят их с тонкого теста (пресного), говядины и баранины (мясо должно быть с жирком). </a:t>
            </a:r>
            <a:endParaRPr lang="ru-RU" sz="3600" dirty="0" smtClean="0"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Gabriola" panose="04040605051002020D02" pitchFamily="82" charset="0"/>
                <a:ea typeface="Times New Roman" panose="02020603050405020304" pitchFamily="18" charset="0"/>
              </a:rPr>
              <a:t>Татарские </a:t>
            </a:r>
            <a:r>
              <a:rPr lang="ru-RU" sz="3600" dirty="0">
                <a:latin typeface="Gabriola" panose="04040605051002020D02" pitchFamily="82" charset="0"/>
                <a:ea typeface="Times New Roman" panose="02020603050405020304" pitchFamily="18" charset="0"/>
              </a:rPr>
              <a:t>хозяйки лепят </a:t>
            </a:r>
            <a:endParaRPr lang="ru-RU" sz="3600" dirty="0" smtClean="0"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Gabriola" panose="04040605051002020D02" pitchFamily="82" charset="0"/>
                <a:ea typeface="Times New Roman" panose="02020603050405020304" pitchFamily="18" charset="0"/>
              </a:rPr>
              <a:t>манты своими руками</a:t>
            </a:r>
            <a:endParaRPr lang="ru-RU" sz="3600" dirty="0">
              <a:effectLst/>
              <a:latin typeface="Gabriola" panose="04040605051002020D02" pitchFamily="82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85480" y="697814"/>
            <a:ext cx="65806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262626"/>
                </a:solidFill>
                <a:latin typeface="Garamond"/>
                <a:cs typeface="+mn-cs"/>
              </a:rPr>
              <a:t>Вторые </a:t>
            </a:r>
            <a:r>
              <a:rPr lang="ru-RU" sz="4800" b="1" dirty="0" smtClean="0">
                <a:solidFill>
                  <a:srgbClr val="262626"/>
                </a:solidFill>
                <a:latin typeface="Garamond"/>
                <a:cs typeface="+mn-cs"/>
              </a:rPr>
              <a:t>блюда - манты</a:t>
            </a:r>
            <a:r>
              <a:rPr lang="ru-RU" sz="4800" dirty="0" smtClean="0">
                <a:solidFill>
                  <a:srgbClr val="262626"/>
                </a:solidFill>
                <a:latin typeface="Garamond"/>
                <a:cs typeface="+mn-cs"/>
              </a:rPr>
              <a:t> </a:t>
            </a:r>
            <a:endParaRPr lang="ru-RU" dirty="0"/>
          </a:p>
        </p:txBody>
      </p:sp>
      <p:pic>
        <p:nvPicPr>
          <p:cNvPr id="3074" name="Picture 2" descr="https://im0-tub-ru.yandex.net/i?id=a47ab80bd00f4a2bd86445c050e240bf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97" y="2937713"/>
            <a:ext cx="4132613" cy="290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288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2658093" y="524184"/>
            <a:ext cx="7281554" cy="1371600"/>
          </a:xfrm>
        </p:spPr>
        <p:txBody>
          <a:bodyPr/>
          <a:lstStyle/>
          <a:p>
            <a:r>
              <a:rPr lang="ru-RU" b="1" dirty="0" smtClean="0"/>
              <a:t>Вторые блюда</a:t>
            </a:r>
            <a:r>
              <a:rPr lang="ru-RU" dirty="0" smtClean="0"/>
              <a:t> - Пельмени</a:t>
            </a:r>
            <a:endParaRPr lang="ru-RU" b="1" dirty="0" smtClean="0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877784" y="1456069"/>
            <a:ext cx="10317677" cy="4160837"/>
          </a:xfrm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Tx/>
              <a:buFont typeface="Garamond" pitchFamily="18" charset="0"/>
              <a:buBlip>
                <a:blip r:embed="rId2"/>
              </a:buBlip>
            </a:pPr>
            <a:r>
              <a:rPr lang="ru-RU" altLang="ru-RU" sz="3600" dirty="0" smtClean="0">
                <a:solidFill>
                  <a:srgbClr val="2F1311"/>
                </a:solidFill>
                <a:latin typeface="Gabriola" pitchFamily="82" charset="0"/>
              </a:rPr>
              <a:t>Пельмени - уникальное блюдо. Почти каждая нация имеет свой вариант пельменей.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Tx/>
              <a:buFont typeface="Garamond" pitchFamily="18" charset="0"/>
              <a:buBlip>
                <a:blip r:embed="rId2"/>
              </a:buBlip>
            </a:pPr>
            <a:r>
              <a:rPr lang="ru-RU" altLang="ru-RU" sz="3600" dirty="0" smtClean="0">
                <a:solidFill>
                  <a:srgbClr val="2F1311"/>
                </a:solidFill>
                <a:latin typeface="Gabriola" pitchFamily="82" charset="0"/>
              </a:rPr>
              <a:t>У татар пельмени являются </a:t>
            </a:r>
          </a:p>
          <a:p>
            <a:pPr marL="0" indent="0" algn="just">
              <a:lnSpc>
                <a:spcPct val="90000"/>
              </a:lnSpc>
              <a:spcBef>
                <a:spcPct val="20000"/>
              </a:spcBef>
              <a:buClrTx/>
              <a:buNone/>
            </a:pPr>
            <a:r>
              <a:rPr lang="ru-RU" altLang="ru-RU" sz="3600" dirty="0" smtClean="0">
                <a:solidFill>
                  <a:srgbClr val="2F1311"/>
                </a:solidFill>
                <a:latin typeface="Gabriola" pitchFamily="82" charset="0"/>
              </a:rPr>
              <a:t>праздничным.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Tx/>
              <a:buFont typeface="Garamond" pitchFamily="18" charset="0"/>
              <a:buBlip>
                <a:blip r:embed="rId2"/>
              </a:buBlip>
            </a:pPr>
            <a:r>
              <a:rPr lang="ru-RU" altLang="ru-RU" sz="3600" dirty="0" smtClean="0">
                <a:solidFill>
                  <a:srgbClr val="2F1311"/>
                </a:solidFill>
                <a:latin typeface="Gabriola" pitchFamily="82" charset="0"/>
              </a:rPr>
              <a:t>Пельмени всегда подавались с бульоном.</a:t>
            </a:r>
          </a:p>
          <a:p>
            <a:pPr marL="0" indent="0" algn="just">
              <a:lnSpc>
                <a:spcPct val="90000"/>
              </a:lnSpc>
              <a:spcBef>
                <a:spcPct val="20000"/>
              </a:spcBef>
              <a:buClrTx/>
              <a:buNone/>
            </a:pPr>
            <a:r>
              <a:rPr lang="ru-RU" altLang="ru-RU" sz="3600" dirty="0" smtClean="0">
                <a:solidFill>
                  <a:srgbClr val="2F1311"/>
                </a:solidFill>
                <a:latin typeface="Gabriola" pitchFamily="82" charset="0"/>
              </a:rPr>
              <a:t>          Ими угощали молодого зятя и его </a:t>
            </a:r>
          </a:p>
          <a:p>
            <a:pPr marL="0" indent="0" algn="just">
              <a:lnSpc>
                <a:spcPct val="90000"/>
              </a:lnSpc>
              <a:spcBef>
                <a:spcPct val="20000"/>
              </a:spcBef>
              <a:buClrTx/>
              <a:buNone/>
            </a:pPr>
            <a:r>
              <a:rPr lang="ru-RU" altLang="ru-RU" sz="3600" dirty="0" smtClean="0">
                <a:solidFill>
                  <a:srgbClr val="2F1311"/>
                </a:solidFill>
                <a:latin typeface="Gabriola" pitchFamily="82" charset="0"/>
              </a:rPr>
              <a:t>                          дружков  (</a:t>
            </a:r>
            <a:r>
              <a:rPr lang="ru-RU" altLang="ru-RU" sz="3600" i="1" dirty="0" err="1" smtClean="0">
                <a:solidFill>
                  <a:srgbClr val="2F1311"/>
                </a:solidFill>
                <a:latin typeface="Gabriola" pitchFamily="82" charset="0"/>
              </a:rPr>
              <a:t>кияу</a:t>
            </a:r>
            <a:r>
              <a:rPr lang="ru-RU" altLang="ru-RU" sz="3600" i="1" dirty="0" smtClean="0">
                <a:solidFill>
                  <a:srgbClr val="2F1311"/>
                </a:solidFill>
                <a:latin typeface="Gabriola" pitchFamily="82" charset="0"/>
              </a:rPr>
              <a:t> </a:t>
            </a:r>
            <a:r>
              <a:rPr lang="ru-RU" altLang="ru-RU" sz="3600" i="1" dirty="0" err="1" smtClean="0">
                <a:solidFill>
                  <a:srgbClr val="2F1311"/>
                </a:solidFill>
                <a:latin typeface="Gabriola" pitchFamily="82" charset="0"/>
              </a:rPr>
              <a:t>пилмэне</a:t>
            </a:r>
            <a:r>
              <a:rPr lang="ru-RU" altLang="ru-RU" sz="3600" dirty="0" smtClean="0">
                <a:solidFill>
                  <a:srgbClr val="2F1311"/>
                </a:solidFill>
                <a:latin typeface="Gabriola" pitchFamily="82" charset="0"/>
              </a:rPr>
              <a:t>).</a:t>
            </a:r>
          </a:p>
        </p:txBody>
      </p:sp>
      <p:pic>
        <p:nvPicPr>
          <p:cNvPr id="2050" name="Picture 2" descr="http://mtdata.ru/u1/photo3E70/20757308346-0/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86" y="2569379"/>
            <a:ext cx="4427545" cy="332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424052" y="511175"/>
            <a:ext cx="5106390" cy="1371600"/>
          </a:xfrm>
        </p:spPr>
        <p:txBody>
          <a:bodyPr/>
          <a:lstStyle/>
          <a:p>
            <a:r>
              <a:rPr lang="ru-RU" dirty="0" smtClean="0"/>
              <a:t>Вторые блюда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047" y="1523032"/>
            <a:ext cx="10058400" cy="4284002"/>
          </a:xfrm>
        </p:spPr>
        <p:txBody>
          <a:bodyPr rtlCol="0">
            <a:norm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Tx/>
              <a:buFont typeface="Garamond" pitchFamily="18" charset="0"/>
              <a:buBlip>
                <a:blip r:embed="rId2"/>
              </a:buBlip>
              <a:defRPr/>
            </a:pPr>
            <a:r>
              <a:rPr lang="ru-RU" altLang="ru-RU" sz="2800" dirty="0">
                <a:solidFill>
                  <a:srgbClr val="2F1311"/>
                </a:solidFill>
                <a:latin typeface="Gabriola" panose="04040605051002020D02" pitchFamily="82" charset="0"/>
              </a:rPr>
              <a:t>В качестве второго блюда в традиционной татарской кухне фигурируют мясные, крупяные блюда и картофель.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Tx/>
              <a:buFont typeface="Garamond" pitchFamily="18" charset="0"/>
              <a:buBlip>
                <a:blip r:embed="rId2"/>
              </a:buBlip>
              <a:defRPr/>
            </a:pPr>
            <a:r>
              <a:rPr lang="ru-RU" altLang="ru-RU" sz="2800" dirty="0">
                <a:solidFill>
                  <a:srgbClr val="2F1311"/>
                </a:solidFill>
                <a:latin typeface="Gabriola" panose="04040605051002020D02" pitchFamily="82" charset="0"/>
              </a:rPr>
              <a:t>На второе  подают отваренное в бульоне мясо, нарезанное небольшими плоскими кусочками, потушенное в масле с луком, морковью и перцем.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Tx/>
              <a:buFont typeface="Garamond" pitchFamily="18" charset="0"/>
              <a:buBlip>
                <a:blip r:embed="rId2"/>
              </a:buBlip>
              <a:defRPr/>
            </a:pPr>
            <a:r>
              <a:rPr lang="ru-RU" altLang="ru-RU" sz="2800" dirty="0">
                <a:solidFill>
                  <a:srgbClr val="2F1311"/>
                </a:solidFill>
                <a:latin typeface="Gabriola" panose="04040605051002020D02" pitchFamily="82" charset="0"/>
              </a:rPr>
              <a:t>Если же суп готовят на курином бульоне, то на второе подают отваренную курицу,  порезанную на кусочки. На гарнир </a:t>
            </a:r>
            <a:r>
              <a:rPr lang="ru-RU" altLang="ru-RU" sz="2800" dirty="0" smtClean="0">
                <a:solidFill>
                  <a:srgbClr val="2F1311"/>
                </a:solidFill>
                <a:latin typeface="Gabriola" panose="04040605051002020D02" pitchFamily="82" charset="0"/>
              </a:rPr>
              <a:t>используется </a:t>
            </a:r>
            <a:r>
              <a:rPr lang="ru-RU" altLang="ru-RU" sz="2800" dirty="0">
                <a:solidFill>
                  <a:srgbClr val="2F1311"/>
                </a:solidFill>
                <a:latin typeface="Gabriola" panose="04040605051002020D02" pitchFamily="82" charset="0"/>
              </a:rPr>
              <a:t>отварной картофель, в отдельной </a:t>
            </a:r>
            <a:r>
              <a:rPr lang="ru-RU" altLang="ru-RU" sz="2800" dirty="0" smtClean="0">
                <a:solidFill>
                  <a:srgbClr val="2F1311"/>
                </a:solidFill>
                <a:latin typeface="Gabriola" panose="04040605051002020D02" pitchFamily="82" charset="0"/>
              </a:rPr>
              <a:t>чашке  </a:t>
            </a:r>
            <a:r>
              <a:rPr lang="ru-RU" altLang="ru-RU" sz="2800" dirty="0">
                <a:solidFill>
                  <a:srgbClr val="2F1311"/>
                </a:solidFill>
                <a:latin typeface="Gabriola" panose="04040605051002020D02" pitchFamily="82" charset="0"/>
              </a:rPr>
              <a:t>подается хрен.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Tx/>
              <a:buFont typeface="Garamond" pitchFamily="18" charset="0"/>
              <a:buBlip>
                <a:blip r:embed="rId2"/>
              </a:buBlip>
              <a:defRPr/>
            </a:pPr>
            <a:r>
              <a:rPr lang="ru-RU" altLang="ru-RU" sz="2800" dirty="0">
                <a:solidFill>
                  <a:srgbClr val="2F1311"/>
                </a:solidFill>
                <a:latin typeface="Gabriola" panose="04040605051002020D02" pitchFamily="82" charset="0"/>
              </a:rPr>
              <a:t>В праздничные дни готовят курицу, </a:t>
            </a:r>
            <a:endParaRPr lang="ru-RU" altLang="ru-RU" sz="2800" dirty="0" smtClean="0">
              <a:solidFill>
                <a:srgbClr val="2F1311"/>
              </a:solidFill>
              <a:latin typeface="Gabriola" panose="04040605051002020D02" pitchFamily="82" charset="0"/>
            </a:endParaRPr>
          </a:p>
          <a:p>
            <a:pPr marL="0" indent="0" algn="just">
              <a:lnSpc>
                <a:spcPct val="80000"/>
              </a:lnSpc>
              <a:spcBef>
                <a:spcPct val="20000"/>
              </a:spcBef>
              <a:buClrTx/>
              <a:buNone/>
              <a:defRPr/>
            </a:pPr>
            <a:r>
              <a:rPr lang="ru-RU" altLang="ru-RU" sz="2800" dirty="0" smtClean="0">
                <a:solidFill>
                  <a:srgbClr val="2F1311"/>
                </a:solidFill>
                <a:latin typeface="Gabriola" panose="04040605051002020D02" pitchFamily="82" charset="0"/>
              </a:rPr>
              <a:t>фаршированную </a:t>
            </a:r>
            <a:r>
              <a:rPr lang="ru-RU" altLang="ru-RU" sz="2800" dirty="0">
                <a:solidFill>
                  <a:srgbClr val="2F1311"/>
                </a:solidFill>
                <a:latin typeface="Gabriola" panose="04040605051002020D02" pitchFamily="82" charset="0"/>
              </a:rPr>
              <a:t>яйцами с молоком (</a:t>
            </a:r>
            <a:r>
              <a:rPr lang="ru-RU" altLang="ru-RU" sz="2800" i="1" dirty="0" err="1">
                <a:solidFill>
                  <a:srgbClr val="2F1311"/>
                </a:solidFill>
                <a:latin typeface="Gabriola" panose="04040605051002020D02" pitchFamily="82" charset="0"/>
              </a:rPr>
              <a:t>тутырган</a:t>
            </a:r>
            <a:r>
              <a:rPr lang="ru-RU" altLang="ru-RU" sz="2800" i="1" dirty="0">
                <a:solidFill>
                  <a:srgbClr val="2F1311"/>
                </a:solidFill>
                <a:latin typeface="Gabriola" panose="04040605051002020D02" pitchFamily="82" charset="0"/>
              </a:rPr>
              <a:t> </a:t>
            </a:r>
            <a:r>
              <a:rPr lang="ru-RU" altLang="ru-RU" sz="2800" i="1" dirty="0" err="1">
                <a:solidFill>
                  <a:srgbClr val="2F1311"/>
                </a:solidFill>
                <a:latin typeface="Gabriola" panose="04040605051002020D02" pitchFamily="82" charset="0"/>
              </a:rPr>
              <a:t>тавык</a:t>
            </a:r>
            <a:r>
              <a:rPr lang="ru-RU" altLang="ru-RU" sz="2800" dirty="0">
                <a:solidFill>
                  <a:srgbClr val="2F1311"/>
                </a:solidFill>
                <a:latin typeface="Gabriola" panose="04040605051002020D02" pitchFamily="82" charset="0"/>
              </a:rPr>
              <a:t>).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ru-RU" dirty="0"/>
          </a:p>
        </p:txBody>
      </p:sp>
      <p:pic>
        <p:nvPicPr>
          <p:cNvPr id="4098" name="Picture 2" descr="http://emma.videoralli.ru/image/YB_AoybkE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447" y="3807752"/>
            <a:ext cx="3429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03" y="1022784"/>
            <a:ext cx="10284031" cy="3932237"/>
          </a:xfrm>
        </p:spPr>
        <p:txBody>
          <a:bodyPr rtlCol="0">
            <a:no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Tx/>
              <a:buBlip>
                <a:blip r:embed="rId2"/>
              </a:buBlip>
              <a:defRPr/>
            </a:pPr>
            <a:r>
              <a:rPr lang="ru-RU" altLang="ru-RU" sz="2800" dirty="0">
                <a:solidFill>
                  <a:srgbClr val="2F1311"/>
                </a:solidFill>
                <a:latin typeface="Gabriola" panose="04040605051002020D02" pitchFamily="82" charset="0"/>
              </a:rPr>
              <a:t>Наиболее древним мясо-крупяным блюдом является </a:t>
            </a:r>
            <a:r>
              <a:rPr lang="ru-RU" altLang="ru-RU" sz="2800" i="1" dirty="0" err="1">
                <a:solidFill>
                  <a:srgbClr val="2F1311"/>
                </a:solidFill>
                <a:latin typeface="Gabriola" panose="04040605051002020D02" pitchFamily="82" charset="0"/>
              </a:rPr>
              <a:t>бэлиш</a:t>
            </a:r>
            <a:r>
              <a:rPr lang="ru-RU" altLang="ru-RU" sz="2800" dirty="0">
                <a:solidFill>
                  <a:srgbClr val="2F1311"/>
                </a:solidFill>
                <a:latin typeface="Gabriola" panose="04040605051002020D02" pitchFamily="82" charset="0"/>
              </a:rPr>
              <a:t>, запеченный в горшке. Его готовят из кусочков жирного мяса  и крупы (пшено, рис).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Tx/>
              <a:buBlip>
                <a:blip r:embed="rId2"/>
              </a:buBlip>
              <a:defRPr/>
            </a:pPr>
            <a:r>
              <a:rPr lang="ru-RU" altLang="ru-RU" sz="2800" dirty="0">
                <a:solidFill>
                  <a:srgbClr val="2F1311"/>
                </a:solidFill>
                <a:latin typeface="Gabriola" panose="04040605051002020D02" pitchFamily="82" charset="0"/>
              </a:rPr>
              <a:t> К этой же группе блюд следует отнести </a:t>
            </a:r>
            <a:r>
              <a:rPr lang="ru-RU" altLang="ru-RU" sz="2800" i="1" dirty="0" err="1">
                <a:solidFill>
                  <a:srgbClr val="2F1311"/>
                </a:solidFill>
                <a:latin typeface="Gabriola" panose="04040605051002020D02" pitchFamily="82" charset="0"/>
              </a:rPr>
              <a:t>тутырму</a:t>
            </a:r>
            <a:r>
              <a:rPr lang="ru-RU" altLang="ru-RU" sz="2800" dirty="0">
                <a:solidFill>
                  <a:srgbClr val="2F1311"/>
                </a:solidFill>
                <a:latin typeface="Gabriola" panose="04040605051002020D02" pitchFamily="82" charset="0"/>
              </a:rPr>
              <a:t>, представляющую собой кишку, начиненную рубленой или мелко нарезанной печенью и пшеном ( рисом).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Tx/>
              <a:buFont typeface="Garamond" pitchFamily="18" charset="0"/>
              <a:buBlip>
                <a:blip r:embed="rId2"/>
              </a:buBlip>
              <a:defRPr/>
            </a:pPr>
            <a:r>
              <a:rPr lang="ru-RU" altLang="ru-RU" sz="2800" dirty="0" smtClean="0">
                <a:solidFill>
                  <a:srgbClr val="2F1311"/>
                </a:solidFill>
                <a:latin typeface="Gabriola" panose="04040605051002020D02" pitchFamily="82" charset="0"/>
              </a:rPr>
              <a:t>Во </a:t>
            </a:r>
            <a:r>
              <a:rPr lang="ru-RU" altLang="ru-RU" sz="2800" dirty="0">
                <a:solidFill>
                  <a:srgbClr val="2F1311"/>
                </a:solidFill>
                <a:latin typeface="Gabriola" panose="04040605051002020D02" pitchFamily="82" charset="0"/>
              </a:rPr>
              <a:t>время званых обедов подается «казанский» плов из отварного мяса.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Tx/>
              <a:buFont typeface="Garamond" pitchFamily="18" charset="0"/>
              <a:buBlip>
                <a:blip r:embed="rId2"/>
              </a:buBlip>
              <a:defRPr/>
            </a:pPr>
            <a:r>
              <a:rPr lang="ru-RU" altLang="ru-RU" sz="2800" dirty="0">
                <a:solidFill>
                  <a:srgbClr val="2F1311"/>
                </a:solidFill>
                <a:latin typeface="Gabriola" panose="04040605051002020D02" pitchFamily="82" charset="0"/>
              </a:rPr>
              <a:t>К разновидности мясных вторых блюд следует отнести также отварные мясо-тестяные блюда, например </a:t>
            </a:r>
            <a:r>
              <a:rPr lang="ru-RU" altLang="ru-RU" sz="2800" i="1" dirty="0" err="1">
                <a:solidFill>
                  <a:srgbClr val="2F1311"/>
                </a:solidFill>
                <a:latin typeface="Gabriola" panose="04040605051002020D02" pitchFamily="82" charset="0"/>
              </a:rPr>
              <a:t>кулламу</a:t>
            </a:r>
            <a:r>
              <a:rPr lang="ru-RU" altLang="ru-RU" sz="2800" dirty="0">
                <a:solidFill>
                  <a:srgbClr val="2F1311"/>
                </a:solidFill>
                <a:latin typeface="Gabriola" panose="04040605051002020D02" pitchFamily="82" charset="0"/>
              </a:rPr>
              <a:t> (или </a:t>
            </a:r>
            <a:r>
              <a:rPr lang="ru-RU" altLang="ru-RU" sz="2800" i="1" dirty="0" err="1">
                <a:solidFill>
                  <a:srgbClr val="2F1311"/>
                </a:solidFill>
                <a:latin typeface="Gabriola" panose="04040605051002020D02" pitchFamily="82" charset="0"/>
              </a:rPr>
              <a:t>бишбармак</a:t>
            </a:r>
            <a:r>
              <a:rPr lang="ru-RU" altLang="ru-RU" sz="2800" dirty="0">
                <a:solidFill>
                  <a:srgbClr val="2F1311"/>
                </a:solidFill>
                <a:latin typeface="Gabriola" panose="04040605051002020D02" pitchFamily="82" charset="0"/>
              </a:rPr>
              <a:t>).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Tx/>
              <a:buFont typeface="Garamond" pitchFamily="18" charset="0"/>
              <a:buBlip>
                <a:blip r:embed="rId2"/>
              </a:buBlip>
              <a:defRPr/>
            </a:pPr>
            <a:r>
              <a:rPr lang="ru-RU" altLang="ru-RU" sz="2800" dirty="0">
                <a:solidFill>
                  <a:srgbClr val="2F1311"/>
                </a:solidFill>
                <a:latin typeface="Gabriola" panose="04040605051002020D02" pitchFamily="82" charset="0"/>
              </a:rPr>
              <a:t>Заготовку мяса впрок (на весну и лето) производят путем </a:t>
            </a:r>
            <a:endParaRPr lang="ru-RU" altLang="ru-RU" sz="2800" dirty="0" smtClean="0">
              <a:solidFill>
                <a:srgbClr val="2F1311"/>
              </a:solidFill>
              <a:latin typeface="Gabriola" panose="04040605051002020D02" pitchFamily="82" charset="0"/>
            </a:endParaRPr>
          </a:p>
          <a:p>
            <a:pPr marL="0" indent="0" algn="just">
              <a:lnSpc>
                <a:spcPct val="80000"/>
              </a:lnSpc>
              <a:spcBef>
                <a:spcPct val="20000"/>
              </a:spcBef>
              <a:buClrTx/>
              <a:buNone/>
              <a:defRPr/>
            </a:pPr>
            <a:r>
              <a:rPr lang="ru-RU" altLang="ru-RU" sz="2800" dirty="0" smtClean="0">
                <a:solidFill>
                  <a:srgbClr val="2F1311"/>
                </a:solidFill>
                <a:latin typeface="Gabriola" panose="04040605051002020D02" pitchFamily="82" charset="0"/>
              </a:rPr>
              <a:t>засаливания </a:t>
            </a:r>
            <a:r>
              <a:rPr lang="ru-RU" altLang="ru-RU" sz="2800" dirty="0">
                <a:solidFill>
                  <a:srgbClr val="2F1311"/>
                </a:solidFill>
                <a:latin typeface="Gabriola" panose="04040605051002020D02" pitchFamily="82" charset="0"/>
              </a:rPr>
              <a:t>(в рассолах) и вяления. Из конины готовят </a:t>
            </a:r>
            <a:r>
              <a:rPr lang="ru-RU" altLang="ru-RU" sz="2800" dirty="0" smtClean="0">
                <a:solidFill>
                  <a:srgbClr val="2F1311"/>
                </a:solidFill>
                <a:latin typeface="Gabriola" panose="04040605051002020D02" pitchFamily="82" charset="0"/>
              </a:rPr>
              <a:t>колбасы</a:t>
            </a:r>
          </a:p>
          <a:p>
            <a:pPr marL="0" indent="0" algn="just">
              <a:lnSpc>
                <a:spcPct val="80000"/>
              </a:lnSpc>
              <a:spcBef>
                <a:spcPct val="20000"/>
              </a:spcBef>
              <a:buClrTx/>
              <a:buNone/>
              <a:defRPr/>
            </a:pPr>
            <a:r>
              <a:rPr lang="ru-RU" altLang="ru-RU" sz="2800" dirty="0" smtClean="0">
                <a:solidFill>
                  <a:srgbClr val="2F1311"/>
                </a:solidFill>
                <a:latin typeface="Gabriola" panose="04040605051002020D02" pitchFamily="82" charset="0"/>
              </a:rPr>
              <a:t> </a:t>
            </a:r>
            <a:r>
              <a:rPr lang="ru-RU" altLang="ru-RU" sz="2800" dirty="0">
                <a:solidFill>
                  <a:srgbClr val="2F1311"/>
                </a:solidFill>
                <a:latin typeface="Gabriola" panose="04040605051002020D02" pitchFamily="82" charset="0"/>
              </a:rPr>
              <a:t>(</a:t>
            </a:r>
            <a:r>
              <a:rPr lang="ru-RU" altLang="ru-RU" sz="2800" i="1" dirty="0" err="1">
                <a:solidFill>
                  <a:srgbClr val="2F1311"/>
                </a:solidFill>
                <a:latin typeface="Gabriola" panose="04040605051002020D02" pitchFamily="82" charset="0"/>
              </a:rPr>
              <a:t>казылык</a:t>
            </a:r>
            <a:r>
              <a:rPr lang="ru-RU" altLang="ru-RU" sz="2800" dirty="0">
                <a:solidFill>
                  <a:srgbClr val="2F1311"/>
                </a:solidFill>
                <a:latin typeface="Gabriola" panose="04040605051002020D02" pitchFamily="82" charset="0"/>
              </a:rPr>
              <a:t>), вяленые гусь и утка считаются лакомством</a:t>
            </a:r>
            <a:r>
              <a:rPr lang="ru-RU" altLang="ru-RU" sz="2800" dirty="0" smtClean="0">
                <a:solidFill>
                  <a:srgbClr val="2F1311"/>
                </a:solidFill>
                <a:latin typeface="Gabriola" panose="04040605051002020D02" pitchFamily="82" charset="0"/>
              </a:rPr>
              <a:t>.</a:t>
            </a:r>
          </a:p>
          <a:p>
            <a:pPr marL="0" indent="0" algn="just">
              <a:lnSpc>
                <a:spcPct val="80000"/>
              </a:lnSpc>
              <a:spcBef>
                <a:spcPct val="20000"/>
              </a:spcBef>
              <a:buClrTx/>
              <a:buNone/>
              <a:defRPr/>
            </a:pPr>
            <a:r>
              <a:rPr lang="ru-RU" altLang="ru-RU" sz="2800" dirty="0" smtClean="0">
                <a:solidFill>
                  <a:srgbClr val="2F1311"/>
                </a:solidFill>
                <a:latin typeface="Gabriola" panose="04040605051002020D02" pitchFamily="82" charset="0"/>
              </a:rPr>
              <a:t> </a:t>
            </a:r>
            <a:r>
              <a:rPr lang="ru-RU" altLang="ru-RU" sz="2800" dirty="0">
                <a:solidFill>
                  <a:srgbClr val="2F1311"/>
                </a:solidFill>
                <a:latin typeface="Gabriola" panose="04040605051002020D02" pitchFamily="82" charset="0"/>
              </a:rPr>
              <a:t>Зимой мясо хранят в замороженном виде.</a:t>
            </a:r>
          </a:p>
          <a:p>
            <a:pPr marL="182880" indent="-182880" algn="just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sz="2800" dirty="0"/>
          </a:p>
        </p:txBody>
      </p:sp>
      <p:pic>
        <p:nvPicPr>
          <p:cNvPr id="5122" name="Picture 2" descr="https://im1-tub-ru.yandex.net/i?id=8b4e4cd1b309ed794bb1e2fa08d78c31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988" y="3431041"/>
            <a:ext cx="2411512" cy="19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Печёные изделия </a:t>
            </a:r>
            <a:r>
              <a:rPr lang="ru-RU" dirty="0" smtClean="0"/>
              <a:t>– Отварное мясо</a:t>
            </a:r>
            <a:endParaRPr lang="ru-RU" b="1" dirty="0" smtClean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1066800" y="2103439"/>
            <a:ext cx="10058400" cy="2812946"/>
          </a:xfrm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Tx/>
              <a:buFont typeface="Garamond" pitchFamily="18" charset="0"/>
              <a:buBlip>
                <a:blip r:embed="rId2"/>
              </a:buBlip>
            </a:pPr>
            <a:r>
              <a:rPr lang="ru-RU" altLang="ru-RU" sz="3200" dirty="0" smtClean="0">
                <a:solidFill>
                  <a:srgbClr val="2F1311"/>
                </a:solidFill>
                <a:latin typeface="Gabriola" pitchFamily="82" charset="0"/>
              </a:rPr>
              <a:t>Мясные продукты для вторых блюд следует варить так, чтобы  сохранить их вкусовые качества.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Tx/>
              <a:buFont typeface="Garamond" pitchFamily="18" charset="0"/>
              <a:buBlip>
                <a:blip r:embed="rId2"/>
              </a:buBlip>
            </a:pPr>
            <a:r>
              <a:rPr lang="ru-RU" altLang="ru-RU" sz="3200" dirty="0" smtClean="0">
                <a:solidFill>
                  <a:srgbClr val="2F1311"/>
                </a:solidFill>
                <a:latin typeface="Gabriola" pitchFamily="82" charset="0"/>
              </a:rPr>
              <a:t> Куски мяса нужно заливать кипящей водой, чтобы вода только покрывала их. Холодной водой заливают только солонину и соленые языки, которые предварительно необходимо вымочить в течение 5-8 часов; воду за это время надо сменить три-четыре раза.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978727" y="731838"/>
            <a:ext cx="5547756" cy="1371600"/>
          </a:xfrm>
        </p:spPr>
        <p:txBody>
          <a:bodyPr/>
          <a:lstStyle/>
          <a:p>
            <a:r>
              <a:rPr lang="ru-RU" b="1" dirty="0" smtClean="0"/>
              <a:t>Мучные изделия 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1066800" y="2103439"/>
            <a:ext cx="10058400" cy="2706068"/>
          </a:xfrm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Tx/>
              <a:buFont typeface="Garamond" pitchFamily="18" charset="0"/>
              <a:buBlip>
                <a:blip r:embed="rId2"/>
              </a:buBlip>
            </a:pPr>
            <a:r>
              <a:rPr lang="ru-RU" altLang="ru-RU" sz="2800" dirty="0" smtClean="0">
                <a:solidFill>
                  <a:srgbClr val="2F1311"/>
                </a:solidFill>
                <a:latin typeface="Gabriola" pitchFamily="82" charset="0"/>
              </a:rPr>
              <a:t>Во время званых обедов подается «казанский» плов из отварного мяса.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Tx/>
              <a:buFont typeface="Garamond" pitchFamily="18" charset="0"/>
              <a:buBlip>
                <a:blip r:embed="rId2"/>
              </a:buBlip>
            </a:pPr>
            <a:r>
              <a:rPr lang="ru-RU" altLang="ru-RU" sz="2800" dirty="0" smtClean="0">
                <a:solidFill>
                  <a:srgbClr val="2F1311"/>
                </a:solidFill>
                <a:latin typeface="Gabriola" pitchFamily="82" charset="0"/>
              </a:rPr>
              <a:t>К разновидности мясных вторых блюд следует отнести также отварные мясо-тестяные блюда, например </a:t>
            </a:r>
            <a:r>
              <a:rPr lang="ru-RU" altLang="ru-RU" sz="2800" i="1" dirty="0" err="1" smtClean="0">
                <a:solidFill>
                  <a:srgbClr val="2F1311"/>
                </a:solidFill>
                <a:latin typeface="Gabriola" pitchFamily="82" charset="0"/>
              </a:rPr>
              <a:t>кулламу</a:t>
            </a:r>
            <a:r>
              <a:rPr lang="ru-RU" altLang="ru-RU" sz="2800" dirty="0" smtClean="0">
                <a:solidFill>
                  <a:srgbClr val="2F1311"/>
                </a:solidFill>
                <a:latin typeface="Gabriola" pitchFamily="82" charset="0"/>
              </a:rPr>
              <a:t> (или </a:t>
            </a:r>
            <a:r>
              <a:rPr lang="ru-RU" altLang="ru-RU" sz="2800" i="1" dirty="0" err="1" smtClean="0">
                <a:solidFill>
                  <a:srgbClr val="2F1311"/>
                </a:solidFill>
                <a:latin typeface="Gabriola" pitchFamily="82" charset="0"/>
              </a:rPr>
              <a:t>бишбармак</a:t>
            </a:r>
            <a:r>
              <a:rPr lang="ru-RU" altLang="ru-RU" sz="2800" dirty="0" smtClean="0">
                <a:solidFill>
                  <a:srgbClr val="2F1311"/>
                </a:solidFill>
                <a:latin typeface="Gabriola" pitchFamily="82" charset="0"/>
              </a:rPr>
              <a:t>).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Tx/>
              <a:buFont typeface="Garamond" pitchFamily="18" charset="0"/>
              <a:buBlip>
                <a:blip r:embed="rId2"/>
              </a:buBlip>
            </a:pPr>
            <a:r>
              <a:rPr lang="ru-RU" altLang="ru-RU" sz="2800" dirty="0" smtClean="0">
                <a:solidFill>
                  <a:srgbClr val="2F1311"/>
                </a:solidFill>
                <a:latin typeface="Gabriola" pitchFamily="82" charset="0"/>
              </a:rPr>
              <a:t>Заготовку мяса впрок (на весну и лето) производят путем засаливания (в рассолах) и вяления. Из конины готовят колбасы (</a:t>
            </a:r>
            <a:r>
              <a:rPr lang="ru-RU" altLang="ru-RU" sz="2800" i="1" dirty="0" err="1" smtClean="0">
                <a:solidFill>
                  <a:srgbClr val="2F1311"/>
                </a:solidFill>
                <a:latin typeface="Gabriola" pitchFamily="82" charset="0"/>
              </a:rPr>
              <a:t>казылык</a:t>
            </a:r>
            <a:r>
              <a:rPr lang="ru-RU" altLang="ru-RU" sz="2800" dirty="0" smtClean="0">
                <a:solidFill>
                  <a:srgbClr val="2F1311"/>
                </a:solidFill>
                <a:latin typeface="Gabriola" pitchFamily="82" charset="0"/>
              </a:rPr>
              <a:t>), вяленые гусь и утка считаются лакомством. Зимой мясо хранят в замороженном виде.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1114301" y="856529"/>
            <a:ext cx="10058400" cy="3932237"/>
          </a:xfrm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Tx/>
              <a:buFont typeface="Garamond" pitchFamily="18" charset="0"/>
              <a:buBlip>
                <a:blip r:embed="rId2"/>
              </a:buBlip>
            </a:pPr>
            <a:r>
              <a:rPr lang="ru-RU" altLang="ru-RU" sz="3200" dirty="0" smtClean="0">
                <a:solidFill>
                  <a:srgbClr val="2F1311"/>
                </a:solidFill>
                <a:latin typeface="Gabriola" pitchFamily="82" charset="0"/>
              </a:rPr>
              <a:t>Татарский </a:t>
            </a:r>
            <a:r>
              <a:rPr lang="ru-RU" altLang="ru-RU" sz="3200" dirty="0" err="1" smtClean="0">
                <a:solidFill>
                  <a:srgbClr val="2F1311"/>
                </a:solidFill>
                <a:latin typeface="Gabriola" pitchFamily="82" charset="0"/>
              </a:rPr>
              <a:t>перемяч</a:t>
            </a:r>
            <a:r>
              <a:rPr lang="ru-RU" altLang="ru-RU" sz="3200" dirty="0" smtClean="0">
                <a:solidFill>
                  <a:srgbClr val="2F1311"/>
                </a:solidFill>
                <a:latin typeface="Gabriola" pitchFamily="82" charset="0"/>
              </a:rPr>
              <a:t> представляет собой жареный пирожок из пресного или дрожжевого теста с мясным фаршем, круглой формы.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Tx/>
              <a:buFont typeface="Garamond" pitchFamily="18" charset="0"/>
              <a:buBlip>
                <a:blip r:embed="rId2"/>
              </a:buBlip>
            </a:pPr>
            <a:r>
              <a:rPr lang="ru-RU" altLang="ru-RU" sz="3200" dirty="0" smtClean="0">
                <a:solidFill>
                  <a:srgbClr val="2F1311"/>
                </a:solidFill>
                <a:latin typeface="Gabriola" pitchFamily="82" charset="0"/>
              </a:rPr>
              <a:t>Татарский </a:t>
            </a:r>
            <a:r>
              <a:rPr lang="ru-RU" altLang="ru-RU" sz="3200" dirty="0" err="1" smtClean="0">
                <a:solidFill>
                  <a:srgbClr val="2F1311"/>
                </a:solidFill>
                <a:latin typeface="Gabriola" pitchFamily="82" charset="0"/>
              </a:rPr>
              <a:t>перемяч</a:t>
            </a:r>
            <a:r>
              <a:rPr lang="ru-RU" altLang="ru-RU" sz="3200" dirty="0" smtClean="0">
                <a:solidFill>
                  <a:srgbClr val="2F1311"/>
                </a:solidFill>
                <a:latin typeface="Gabriola" pitchFamily="82" charset="0"/>
              </a:rPr>
              <a:t> делается с характерным маленьким отверстием наверху.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Tx/>
              <a:buFont typeface="Garamond" pitchFamily="18" charset="0"/>
              <a:buBlip>
                <a:blip r:embed="rId2"/>
              </a:buBlip>
            </a:pPr>
            <a:r>
              <a:rPr lang="ru-RU" altLang="ru-RU" sz="3200" dirty="0" smtClean="0">
                <a:solidFill>
                  <a:srgbClr val="2F1311"/>
                </a:solidFill>
                <a:latin typeface="Gabriola" pitchFamily="82" charset="0"/>
              </a:rPr>
              <a:t>Беляш - распространённое в России </a:t>
            </a:r>
          </a:p>
          <a:p>
            <a:pPr marL="0" indent="0" algn="just">
              <a:lnSpc>
                <a:spcPct val="90000"/>
              </a:lnSpc>
              <a:spcBef>
                <a:spcPct val="20000"/>
              </a:spcBef>
              <a:buClrTx/>
              <a:buNone/>
            </a:pPr>
            <a:r>
              <a:rPr lang="ru-RU" altLang="ru-RU" sz="3200" dirty="0" smtClean="0">
                <a:solidFill>
                  <a:srgbClr val="2F1311"/>
                </a:solidFill>
                <a:latin typeface="Gabriola" pitchFamily="82" charset="0"/>
              </a:rPr>
              <a:t>название татарского пирожка </a:t>
            </a:r>
            <a:r>
              <a:rPr lang="ru-RU" altLang="ru-RU" sz="3200" dirty="0" err="1" smtClean="0">
                <a:solidFill>
                  <a:srgbClr val="2F1311"/>
                </a:solidFill>
                <a:latin typeface="Gabriola" pitchFamily="82" charset="0"/>
              </a:rPr>
              <a:t>перемяч</a:t>
            </a:r>
            <a:r>
              <a:rPr lang="ru-RU" altLang="ru-RU" sz="3200" dirty="0" smtClean="0">
                <a:solidFill>
                  <a:srgbClr val="2F1311"/>
                </a:solidFill>
                <a:latin typeface="Gabriola" pitchFamily="82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Tx/>
              <a:buFont typeface="Garamond" pitchFamily="18" charset="0"/>
              <a:buBlip>
                <a:blip r:embed="rId2"/>
              </a:buBlip>
            </a:pPr>
            <a:endParaRPr lang="ru-RU" altLang="ru-RU" sz="2400" dirty="0" smtClean="0">
              <a:solidFill>
                <a:srgbClr val="2F1311"/>
              </a:solidFill>
              <a:latin typeface="Arial" charset="0"/>
            </a:endParaRPr>
          </a:p>
        </p:txBody>
      </p:sp>
      <p:pic>
        <p:nvPicPr>
          <p:cNvPr id="6146" name="Picture 2" descr="https://im0-tub-ru.yandex.net/i?id=8e7da74ee173f8763f163b15cc01a307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431" y="2360220"/>
            <a:ext cx="4421786" cy="331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 txBox="1">
            <a:spLocks noChangeArrowheads="1"/>
          </p:cNvSpPr>
          <p:nvPr/>
        </p:nvSpPr>
        <p:spPr bwMode="auto">
          <a:xfrm>
            <a:off x="1066800" y="2319338"/>
            <a:ext cx="1005840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rgbClr val="262626"/>
              </a:buClr>
              <a:buFont typeface="Garamond" pitchFamily="18" charset="0"/>
              <a:buNone/>
            </a:pPr>
            <a:endParaRPr lang="ru-RU" altLang="ru-RU" sz="2400">
              <a:latin typeface="Garamond" pitchFamily="18" charset="0"/>
            </a:endParaRPr>
          </a:p>
        </p:txBody>
      </p:sp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1066800" y="1076387"/>
            <a:ext cx="10559143" cy="413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altLang="ru-RU" sz="3200" dirty="0" err="1">
                <a:solidFill>
                  <a:srgbClr val="2F1311"/>
                </a:solidFill>
                <a:latin typeface="Gabriola" pitchFamily="82" charset="0"/>
              </a:rPr>
              <a:t>Кыстыбый</a:t>
            </a:r>
            <a:r>
              <a:rPr lang="ru-RU" altLang="ru-RU" sz="3200" dirty="0">
                <a:solidFill>
                  <a:srgbClr val="2F1311"/>
                </a:solidFill>
                <a:latin typeface="Gabriola" pitchFamily="82" charset="0"/>
              </a:rPr>
              <a:t> - старинное традиционное татарское блюдо из теста с начинкой- обжаренная пресная  лепёшка, начинённая  пшённой кашей или картофельным пюре.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altLang="ru-RU" sz="3200" dirty="0">
                <a:solidFill>
                  <a:srgbClr val="2F1311"/>
                </a:solidFill>
                <a:latin typeface="Gabriola" pitchFamily="82" charset="0"/>
              </a:rPr>
              <a:t>По виду напоминает </a:t>
            </a:r>
            <a:r>
              <a:rPr lang="ru-RU" altLang="ru-RU" sz="3200" dirty="0" smtClean="0">
                <a:solidFill>
                  <a:srgbClr val="2F1311"/>
                </a:solidFill>
                <a:latin typeface="Gabriola" pitchFamily="82" charset="0"/>
              </a:rPr>
              <a:t>незакрытый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altLang="ru-RU" sz="3200" dirty="0" smtClean="0">
                <a:solidFill>
                  <a:srgbClr val="2F1311"/>
                </a:solidFill>
                <a:latin typeface="Gabriola" pitchFamily="82" charset="0"/>
              </a:rPr>
              <a:t> </a:t>
            </a:r>
            <a:r>
              <a:rPr lang="ru-RU" altLang="ru-RU" sz="3200" dirty="0">
                <a:solidFill>
                  <a:srgbClr val="2F1311"/>
                </a:solidFill>
                <a:latin typeface="Gabriola" pitchFamily="82" charset="0"/>
              </a:rPr>
              <a:t>пирог или сочник - начинка </a:t>
            </a:r>
            <a:endParaRPr lang="ru-RU" altLang="ru-RU" sz="3200" dirty="0" smtClean="0">
              <a:solidFill>
                <a:srgbClr val="2F1311"/>
              </a:solidFill>
              <a:latin typeface="Gabriola" pitchFamily="82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altLang="ru-RU" sz="3200" dirty="0" smtClean="0">
                <a:solidFill>
                  <a:srgbClr val="2F1311"/>
                </a:solidFill>
                <a:latin typeface="Gabriola" pitchFamily="82" charset="0"/>
              </a:rPr>
              <a:t>наложена </a:t>
            </a:r>
            <a:r>
              <a:rPr lang="ru-RU" altLang="ru-RU" sz="3200" dirty="0">
                <a:solidFill>
                  <a:srgbClr val="2F1311"/>
                </a:solidFill>
                <a:latin typeface="Gabriola" pitchFamily="82" charset="0"/>
              </a:rPr>
              <a:t>на одну половину лепёшки </a:t>
            </a:r>
            <a:endParaRPr lang="ru-RU" altLang="ru-RU" sz="3200" dirty="0" smtClean="0">
              <a:solidFill>
                <a:srgbClr val="2F1311"/>
              </a:solidFill>
              <a:latin typeface="Gabriola" pitchFamily="82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altLang="ru-RU" sz="3200" dirty="0" smtClean="0">
                <a:solidFill>
                  <a:srgbClr val="2F1311"/>
                </a:solidFill>
                <a:latin typeface="Gabriola" pitchFamily="82" charset="0"/>
              </a:rPr>
              <a:t>и </a:t>
            </a:r>
            <a:r>
              <a:rPr lang="ru-RU" altLang="ru-RU" sz="3200" dirty="0">
                <a:solidFill>
                  <a:srgbClr val="2F1311"/>
                </a:solidFill>
                <a:latin typeface="Gabriola" pitchFamily="82" charset="0"/>
              </a:rPr>
              <a:t>закрыта сверху второй </a:t>
            </a:r>
            <a:r>
              <a:rPr lang="ru-RU" altLang="ru-RU" sz="3200" dirty="0" smtClean="0">
                <a:solidFill>
                  <a:srgbClr val="2F1311"/>
                </a:solidFill>
                <a:latin typeface="Gabriola" pitchFamily="82" charset="0"/>
              </a:rPr>
              <a:t>половиной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altLang="ru-RU" sz="3200" dirty="0" smtClean="0">
                <a:solidFill>
                  <a:srgbClr val="2F1311"/>
                </a:solidFill>
                <a:latin typeface="Gabriola" pitchFamily="82" charset="0"/>
              </a:rPr>
              <a:t> </a:t>
            </a:r>
            <a:endParaRPr lang="ru-RU" altLang="ru-RU" sz="3200" dirty="0">
              <a:solidFill>
                <a:srgbClr val="2F1311"/>
              </a:solidFill>
              <a:latin typeface="Gabriola" pitchFamily="82" charset="0"/>
            </a:endParaRPr>
          </a:p>
        </p:txBody>
      </p:sp>
      <p:pic>
        <p:nvPicPr>
          <p:cNvPr id="7170" name="Picture 2" descr="http://gling.ru/img/07ddbc18e188116058f8ad1098455e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15" y="2181551"/>
            <a:ext cx="5378128" cy="30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https://im3-tub-ru.yandex.net/i?id=d85750b76a574936eb562e49830e14a0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6" t="11253" r="9954" b="12629"/>
          <a:stretch/>
        </p:blipFill>
        <p:spPr bwMode="auto">
          <a:xfrm>
            <a:off x="5025775" y="2462666"/>
            <a:ext cx="2942545" cy="232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8675" y="927781"/>
            <a:ext cx="10058400" cy="1744167"/>
          </a:xfrm>
        </p:spPr>
        <p:txBody>
          <a:bodyPr rtlCol="0">
            <a:norm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Tx/>
              <a:buFont typeface="Garamond" pitchFamily="18" charset="0"/>
              <a:buBlip>
                <a:blip r:embed="rId3"/>
              </a:buBlip>
              <a:defRPr/>
            </a:pPr>
            <a:r>
              <a:rPr lang="ru-RU" altLang="ru-RU" sz="3200" dirty="0">
                <a:solidFill>
                  <a:srgbClr val="2F1311"/>
                </a:solidFill>
                <a:latin typeface="Gabriola" panose="04040605051002020D02" pitchFamily="82" charset="0"/>
              </a:rPr>
              <a:t>Татарская кухня очень богата изделиями из сдобного и сладкого теста: </a:t>
            </a:r>
            <a:r>
              <a:rPr lang="ru-RU" altLang="ru-RU" sz="3200" dirty="0" err="1">
                <a:solidFill>
                  <a:srgbClr val="2F1311"/>
                </a:solidFill>
                <a:latin typeface="Gabriola" panose="04040605051002020D02" pitchFamily="82" charset="0"/>
              </a:rPr>
              <a:t>чельпек</a:t>
            </a:r>
            <a:r>
              <a:rPr lang="ru-RU" altLang="ru-RU" sz="3200" dirty="0">
                <a:solidFill>
                  <a:srgbClr val="2F1311"/>
                </a:solidFill>
                <a:latin typeface="Gabriola" panose="04040605051002020D02" pitchFamily="82" charset="0"/>
              </a:rPr>
              <a:t>, </a:t>
            </a:r>
            <a:r>
              <a:rPr lang="ru-RU" altLang="ru-RU" sz="3200" dirty="0" err="1">
                <a:solidFill>
                  <a:srgbClr val="2F1311"/>
                </a:solidFill>
                <a:latin typeface="Gabriola" panose="04040605051002020D02" pitchFamily="82" charset="0"/>
              </a:rPr>
              <a:t>катлама</a:t>
            </a:r>
            <a:r>
              <a:rPr lang="ru-RU" altLang="ru-RU" sz="3200" dirty="0">
                <a:solidFill>
                  <a:srgbClr val="2F1311"/>
                </a:solidFill>
                <a:latin typeface="Gabriola" panose="04040605051002020D02" pitchFamily="82" charset="0"/>
              </a:rPr>
              <a:t>, кош теле, </a:t>
            </a:r>
            <a:r>
              <a:rPr lang="ru-RU" altLang="ru-RU" sz="3200" dirty="0" err="1">
                <a:solidFill>
                  <a:srgbClr val="2F1311"/>
                </a:solidFill>
                <a:latin typeface="Gabriola" panose="04040605051002020D02" pitchFamily="82" charset="0"/>
              </a:rPr>
              <a:t>ляваш</a:t>
            </a:r>
            <a:r>
              <a:rPr lang="ru-RU" altLang="ru-RU" sz="3200" dirty="0">
                <a:solidFill>
                  <a:srgbClr val="2F1311"/>
                </a:solidFill>
                <a:latin typeface="Gabriola" panose="04040605051002020D02" pitchFamily="82" charset="0"/>
              </a:rPr>
              <a:t>, </a:t>
            </a:r>
            <a:r>
              <a:rPr lang="ru-RU" altLang="ru-RU" sz="3200" dirty="0" smtClean="0">
                <a:solidFill>
                  <a:srgbClr val="2F1311"/>
                </a:solidFill>
                <a:latin typeface="Gabriola" panose="04040605051002020D02" pitchFamily="82" charset="0"/>
              </a:rPr>
              <a:t>паштет, </a:t>
            </a:r>
            <a:r>
              <a:rPr lang="ru-RU" altLang="ru-RU" sz="3200" dirty="0">
                <a:solidFill>
                  <a:srgbClr val="2F1311"/>
                </a:solidFill>
                <a:latin typeface="Gabriola" panose="04040605051002020D02" pitchFamily="82" charset="0"/>
              </a:rPr>
              <a:t>которые подаются к чаю</a:t>
            </a:r>
          </a:p>
          <a:p>
            <a:pPr marL="0" indent="0" algn="just">
              <a:lnSpc>
                <a:spcPct val="90000"/>
              </a:lnSpc>
              <a:spcBef>
                <a:spcPct val="20000"/>
              </a:spcBef>
              <a:buClrTx/>
              <a:buFont typeface="Garamond" pitchFamily="18" charset="0"/>
              <a:buNone/>
              <a:defRPr/>
            </a:pPr>
            <a:endParaRPr lang="ru-RU" altLang="ru-RU" sz="2400" dirty="0">
              <a:solidFill>
                <a:srgbClr val="2F1311"/>
              </a:solidFill>
              <a:latin typeface="Arial"/>
            </a:endParaRPr>
          </a:p>
        </p:txBody>
      </p:sp>
      <p:pic>
        <p:nvPicPr>
          <p:cNvPr id="8194" name="Picture 2" descr="http://cdn01.ru/files/users/images/ef/2f/ef2f883fb2dec6f2d3730b1430e30aa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75" y="2462666"/>
            <a:ext cx="3698334" cy="181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2.bp.blogspot.com/-6bX1VVB83kM/UgKVwstyJyI/AAAAAAAAGM0/r15SUzN-8z0/s1600/DSC_01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493" y="4206833"/>
            <a:ext cx="3165621" cy="21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chef.tm/public/pics/119/119696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86" y="2351479"/>
            <a:ext cx="2850651" cy="188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im0-tub-ru.yandex.net/i?id=65dbcc15bd2420b2abb664b6924bbd55-l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640" y="4119232"/>
            <a:ext cx="3122571" cy="21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1896" y="632038"/>
            <a:ext cx="108777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3600" dirty="0" smtClean="0">
                <a:latin typeface="Gabriola" panose="04040605051002020D02" pitchFamily="82" charset="0"/>
              </a:rPr>
              <a:t>       В </a:t>
            </a:r>
            <a:r>
              <a:rPr lang="ru-RU" sz="3600" dirty="0">
                <a:latin typeface="Gabriola" panose="04040605051002020D02" pitchFamily="82" charset="0"/>
              </a:rPr>
              <a:t>ходе опроса  при подготовке к выбору темы проектной работы я узнала, что моих сверстников интересуют вопросы: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ru-RU" sz="3600" dirty="0" smtClean="0">
                <a:latin typeface="Gabriola" panose="04040605051002020D02" pitchFamily="82" charset="0"/>
              </a:rPr>
              <a:t>-</a:t>
            </a:r>
            <a:r>
              <a:rPr lang="ru-RU" sz="3600" dirty="0">
                <a:latin typeface="Gabriola" panose="04040605051002020D02" pitchFamily="82" charset="0"/>
              </a:rPr>
              <a:t>Какие блюда относятся к татарской кухне?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3600" dirty="0" smtClean="0">
                <a:latin typeface="Gabriola" panose="04040605051002020D02" pitchFamily="82" charset="0"/>
              </a:rPr>
              <a:t>-Какие блюда вы готовите дома?</a:t>
            </a:r>
            <a:endParaRPr lang="ru-RU" sz="3600" dirty="0">
              <a:latin typeface="Gabriola" panose="04040605051002020D02" pitchFamily="82" charset="0"/>
            </a:endParaRPr>
          </a:p>
        </p:txBody>
      </p:sp>
      <p:pic>
        <p:nvPicPr>
          <p:cNvPr id="12292" name="Picture 4" descr="http://www.colors.life/upload/blogs/ff/8f/ff8f4c5b9c843fb9eb16625d67de941d_RSZ_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720" y="2940362"/>
            <a:ext cx="4839649" cy="321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8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5554" y="1034660"/>
            <a:ext cx="10058400" cy="2979200"/>
          </a:xfrm>
        </p:spPr>
        <p:txBody>
          <a:bodyPr rtlCol="0">
            <a:normAutofit lnSpcReduction="10000"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Tx/>
              <a:buFont typeface="Garamond" pitchFamily="18" charset="0"/>
              <a:buBlip>
                <a:blip r:embed="rId2"/>
              </a:buBlip>
              <a:defRPr/>
            </a:pPr>
            <a:r>
              <a:rPr lang="ru-RU" altLang="ru-RU" sz="3200" b="1" dirty="0">
                <a:solidFill>
                  <a:srgbClr val="2F1311"/>
                </a:solidFill>
                <a:latin typeface="Gabriola" panose="04040605051002020D02" pitchFamily="82" charset="0"/>
              </a:rPr>
              <a:t>Чак-чак</a:t>
            </a:r>
            <a:r>
              <a:rPr lang="ru-RU" altLang="ru-RU" sz="3200" dirty="0">
                <a:solidFill>
                  <a:srgbClr val="2F1311"/>
                </a:solidFill>
                <a:latin typeface="Gabriola" panose="04040605051002020D02" pitchFamily="82" charset="0"/>
              </a:rPr>
              <a:t>  — восточная сладость, представляющая собой изделия из теста с мёдом.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Tx/>
              <a:buFont typeface="Garamond" pitchFamily="18" charset="0"/>
              <a:buBlip>
                <a:blip r:embed="rId2"/>
              </a:buBlip>
              <a:defRPr/>
            </a:pPr>
            <a:r>
              <a:rPr lang="ru-RU" altLang="ru-RU" sz="3200" b="1" dirty="0">
                <a:solidFill>
                  <a:srgbClr val="2F1311"/>
                </a:solidFill>
                <a:latin typeface="Gabriola" panose="04040605051002020D02" pitchFamily="82" charset="0"/>
              </a:rPr>
              <a:t>Чак-чак</a:t>
            </a:r>
            <a:r>
              <a:rPr lang="ru-RU" altLang="ru-RU" sz="3200" dirty="0">
                <a:solidFill>
                  <a:srgbClr val="2F1311"/>
                </a:solidFill>
                <a:latin typeface="Gabriola" panose="04040605051002020D02" pitchFamily="82" charset="0"/>
              </a:rPr>
              <a:t> является обязательным особо почётным свадебным угощением.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Tx/>
              <a:buFont typeface="Garamond" pitchFamily="18" charset="0"/>
              <a:buNone/>
              <a:defRPr/>
            </a:pPr>
            <a:r>
              <a:rPr lang="ru-RU" altLang="ru-RU" sz="3200" dirty="0">
                <a:solidFill>
                  <a:srgbClr val="2F1311"/>
                </a:solidFill>
                <a:latin typeface="Gabriola" panose="04040605051002020D02" pitchFamily="82" charset="0"/>
              </a:rPr>
              <a:t>   Чак-чак приносит в дом мужа </a:t>
            </a:r>
            <a:r>
              <a:rPr lang="ru-RU" altLang="ru-RU" sz="3200" dirty="0" smtClean="0">
                <a:solidFill>
                  <a:srgbClr val="2F1311"/>
                </a:solidFill>
                <a:latin typeface="Gabriola" panose="04040605051002020D02" pitchFamily="82" charset="0"/>
              </a:rPr>
              <a:t>молодая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Tx/>
              <a:buFont typeface="Garamond" pitchFamily="18" charset="0"/>
              <a:buNone/>
              <a:defRPr/>
            </a:pPr>
            <a:r>
              <a:rPr lang="ru-RU" altLang="ru-RU" sz="3200" dirty="0" smtClean="0">
                <a:solidFill>
                  <a:srgbClr val="2F1311"/>
                </a:solidFill>
                <a:latin typeface="Gabriola" panose="04040605051002020D02" pitchFamily="82" charset="0"/>
              </a:rPr>
              <a:t>жена, </a:t>
            </a:r>
            <a:r>
              <a:rPr lang="ru-RU" altLang="ru-RU" sz="3200" dirty="0">
                <a:solidFill>
                  <a:srgbClr val="2F1311"/>
                </a:solidFill>
                <a:latin typeface="Gabriola" panose="04040605051002020D02" pitchFamily="82" charset="0"/>
              </a:rPr>
              <a:t>а также ее родители.</a:t>
            </a:r>
            <a:endParaRPr lang="ru-RU" altLang="ru-RU" sz="3200" b="1" dirty="0">
              <a:solidFill>
                <a:srgbClr val="2F1311"/>
              </a:solidFill>
              <a:latin typeface="Gabriola" panose="04040605051002020D02" pitchFamily="82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ClrTx/>
              <a:buFont typeface="Garamond" pitchFamily="18" charset="0"/>
              <a:buNone/>
              <a:defRPr/>
            </a:pPr>
            <a:endParaRPr lang="ru-RU" altLang="ru-RU" sz="2400" dirty="0">
              <a:solidFill>
                <a:srgbClr val="2F1311"/>
              </a:solidFill>
              <a:latin typeface="Arial"/>
            </a:endParaRPr>
          </a:p>
        </p:txBody>
      </p:sp>
      <p:pic>
        <p:nvPicPr>
          <p:cNvPr id="9218" name="Picture 2" descr="https://im0-tub-ru.yandex.net/i?id=a4e69badd4d6d9113fa94ff9998bf77f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143" y="2429258"/>
            <a:ext cx="4466811" cy="335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2332" y="754658"/>
            <a:ext cx="87560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Gabriola" panose="04040605051002020D02" pitchFamily="82" charset="0"/>
                <a:ea typeface="Times New Roman" panose="02020603050405020304" pitchFamily="18" charset="0"/>
              </a:rPr>
              <a:t>	</a:t>
            </a:r>
            <a:r>
              <a:rPr lang="ru-RU" sz="3200" b="1" dirty="0" err="1" smtClean="0">
                <a:latin typeface="Gabriola" panose="04040605051002020D02" pitchFamily="82" charset="0"/>
                <a:ea typeface="Times New Roman" panose="02020603050405020304" pitchFamily="18" charset="0"/>
              </a:rPr>
              <a:t>Губадия</a:t>
            </a:r>
            <a:r>
              <a:rPr lang="ru-RU" sz="3200" dirty="0" smtClean="0">
                <a:latin typeface="Gabriola" panose="04040605051002020D02" pitchFamily="82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latin typeface="Gabriola" panose="04040605051002020D02" pitchFamily="82" charset="0"/>
                <a:ea typeface="Times New Roman" panose="02020603050405020304" pitchFamily="18" charset="0"/>
              </a:rPr>
              <a:t>– эту сладость готовят в преддверии праздника. Другими словами, </a:t>
            </a:r>
            <a:r>
              <a:rPr lang="ru-RU" sz="3200" dirty="0" err="1">
                <a:latin typeface="Gabriola" panose="04040605051002020D02" pitchFamily="82" charset="0"/>
                <a:ea typeface="Times New Roman" panose="02020603050405020304" pitchFamily="18" charset="0"/>
              </a:rPr>
              <a:t>губадия</a:t>
            </a:r>
            <a:r>
              <a:rPr lang="ru-RU" sz="3200" dirty="0">
                <a:latin typeface="Gabriola" panose="04040605051002020D02" pitchFamily="82" charset="0"/>
                <a:ea typeface="Times New Roman" panose="02020603050405020304" pitchFamily="18" charset="0"/>
              </a:rPr>
              <a:t>, это пирог, с необычной начинкой. В состав начинки входит: творог, изюм, курага, чернослив, хорошо отваренный рис, яйца. Пирог состоит из нескольких слоев, важно, </a:t>
            </a:r>
            <a:endParaRPr lang="ru-RU" sz="3200" dirty="0" smtClean="0"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Gabriola" panose="04040605051002020D02" pitchFamily="82" charset="0"/>
                <a:ea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Gabriola" panose="04040605051002020D02" pitchFamily="82" charset="0"/>
                <a:ea typeface="Times New Roman" panose="02020603050405020304" pitchFamily="18" charset="0"/>
              </a:rPr>
              <a:t>оложить  </a:t>
            </a:r>
            <a:r>
              <a:rPr lang="ru-RU" sz="3200" dirty="0">
                <a:latin typeface="Gabriola" panose="04040605051002020D02" pitchFamily="82" charset="0"/>
                <a:ea typeface="Times New Roman" panose="02020603050405020304" pitchFamily="18" charset="0"/>
              </a:rPr>
              <a:t>рис и яйца в конце</a:t>
            </a:r>
            <a:endParaRPr lang="ru-RU" sz="3200" dirty="0">
              <a:latin typeface="Gabriola" panose="04040605051002020D02" pitchFamily="82" charset="0"/>
            </a:endParaRPr>
          </a:p>
        </p:txBody>
      </p:sp>
      <p:pic>
        <p:nvPicPr>
          <p:cNvPr id="15362" name="Picture 2" descr="https://im0-tub-ru.yandex.net/i?id=1ba672e3b34c38c5c0fa54b95fe5c360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630" y="2828624"/>
            <a:ext cx="4648653" cy="32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036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 txBox="1">
            <a:spLocks noChangeArrowheads="1"/>
          </p:cNvSpPr>
          <p:nvPr/>
        </p:nvSpPr>
        <p:spPr bwMode="auto">
          <a:xfrm>
            <a:off x="1090550" y="1353786"/>
            <a:ext cx="5547756" cy="340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altLang="ru-RU" sz="3200" dirty="0" err="1">
                <a:solidFill>
                  <a:srgbClr val="2F1311"/>
                </a:solidFill>
                <a:latin typeface="Gabriola" pitchFamily="82" charset="0"/>
              </a:rPr>
              <a:t>Талкыш</a:t>
            </a:r>
            <a:r>
              <a:rPr lang="ru-RU" altLang="ru-RU" sz="3200" dirty="0">
                <a:solidFill>
                  <a:srgbClr val="2F1311"/>
                </a:solidFill>
                <a:latin typeface="Gabriola" pitchFamily="82" charset="0"/>
              </a:rPr>
              <a:t> </a:t>
            </a:r>
            <a:r>
              <a:rPr lang="ru-RU" altLang="ru-RU" sz="3200" dirty="0" err="1">
                <a:solidFill>
                  <a:srgbClr val="2F1311"/>
                </a:solidFill>
                <a:latin typeface="Gabriola" pitchFamily="82" charset="0"/>
              </a:rPr>
              <a:t>каляве</a:t>
            </a:r>
            <a:r>
              <a:rPr lang="ru-RU" altLang="ru-RU" sz="3200" dirty="0">
                <a:solidFill>
                  <a:srgbClr val="2F1311"/>
                </a:solidFill>
                <a:latin typeface="Gabriola" pitchFamily="82" charset="0"/>
              </a:rPr>
              <a:t> – блюдо, которое знают не все казанцы. Оно включено в список национальных татарских блюд около шестидесяти лет назад первым шеф-поваром Дома татарской кухни кулинаром </a:t>
            </a:r>
            <a:r>
              <a:rPr lang="ru-RU" altLang="ru-RU" sz="3200" dirty="0" err="1">
                <a:solidFill>
                  <a:srgbClr val="2F1311"/>
                </a:solidFill>
                <a:latin typeface="Gabriola" pitchFamily="82" charset="0"/>
              </a:rPr>
              <a:t>Юнусом</a:t>
            </a:r>
            <a:r>
              <a:rPr lang="ru-RU" altLang="ru-RU" sz="3200" dirty="0">
                <a:solidFill>
                  <a:srgbClr val="2F1311"/>
                </a:solidFill>
                <a:latin typeface="Gabriola" pitchFamily="82" charset="0"/>
              </a:rPr>
              <a:t> </a:t>
            </a:r>
            <a:r>
              <a:rPr lang="ru-RU" altLang="ru-RU" sz="3200" dirty="0" err="1" smtClean="0">
                <a:solidFill>
                  <a:srgbClr val="2F1311"/>
                </a:solidFill>
                <a:latin typeface="Gabriola" pitchFamily="82" charset="0"/>
              </a:rPr>
              <a:t>Ахметзяновым</a:t>
            </a:r>
            <a:endParaRPr lang="ru-RU" altLang="ru-RU" sz="3200" dirty="0">
              <a:solidFill>
                <a:srgbClr val="2F1311"/>
              </a:solidFill>
              <a:latin typeface="Gabriola" pitchFamily="82" charset="0"/>
            </a:endParaRPr>
          </a:p>
        </p:txBody>
      </p:sp>
      <p:pic>
        <p:nvPicPr>
          <p:cNvPr id="10242" name="Picture 2" descr="http://mywishlist.ru/pic/i/wish/orig/006/091/24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6" y="540663"/>
            <a:ext cx="4286992" cy="570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3254" y="791570"/>
            <a:ext cx="5051946" cy="524410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Ахметзянов,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Юнус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Ахметзянович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2800" u="sng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  <a:hlinkClick r:id="rId2" tooltip="28 февраля"/>
              </a:rPr>
              <a:t>28 февраля 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  <a:hlinkClick r:id="rId2" tooltip="28 февраля"/>
              </a:rPr>
              <a:t>1927</a:t>
            </a:r>
            <a:r>
              <a:rPr lang="ru-RU" sz="2800" u="sng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  <a:hlinkClick r:id="rId2" tooltip="28 февраля"/>
              </a:rPr>
              <a:t> — 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  <a:hlinkClick r:id="rId2" tooltip="28 февраля"/>
              </a:rPr>
              <a:t>13 февраля</a:t>
            </a:r>
            <a:r>
              <a:rPr lang="ru-RU" sz="2800" u="sng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  <a:hlinkClick r:id="rId2" tooltip="28 февраля"/>
              </a:rPr>
              <a:t> 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  <a:hlinkClick r:id="rId2" tooltip="28 февраля"/>
              </a:rPr>
              <a:t>1984</a:t>
            </a:r>
            <a:r>
              <a:rPr lang="ru-RU" sz="2800" u="sng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  <a:hlinkClick r:id="rId2" tooltip="28 февраля"/>
              </a:rPr>
              <a:t>) — известный кулинар, автор многочисленных книг по кулинарии, заслуженный работник торговли 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  <a:hlinkClick r:id="rId2" tooltip="28 февраля"/>
              </a:rPr>
              <a:t>РСФСР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  <a:hlinkClick r:id="rId2" tooltip="28 февраля"/>
              </a:rPr>
              <a:t>.</a:t>
            </a:r>
          </a:p>
          <a:p>
            <a:pPr marL="0" indent="0">
              <a:buNone/>
            </a:pP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  <a:hlinkClick r:id="rId2" tooltip="28 февраля"/>
              </a:rPr>
              <a:t>В 2017 году исполнилось 90 лет со дня его рождения.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  <a:hlinkClick r:id="rId2" tooltip="28 февраля"/>
              </a:rPr>
              <a:t>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37" y="423081"/>
            <a:ext cx="5182445" cy="570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713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5553" y="904031"/>
            <a:ext cx="10058400" cy="4404239"/>
          </a:xfrm>
        </p:spPr>
        <p:txBody>
          <a:bodyPr rtlCol="0"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Blip>
                <a:blip r:embed="rId2"/>
              </a:buBlip>
              <a:defRPr/>
            </a:pPr>
            <a:r>
              <a:rPr lang="ru-RU" altLang="ru-RU" sz="3200" dirty="0">
                <a:solidFill>
                  <a:srgbClr val="2F1311"/>
                </a:solidFill>
                <a:latin typeface="Gabriola" panose="04040605051002020D02" pitchFamily="82" charset="0"/>
              </a:rPr>
              <a:t>Из напитков наиболее популярны айран, квас (его готовят из ржаной муки и солода</a:t>
            </a:r>
            <a:r>
              <a:rPr lang="ru-RU" altLang="ru-RU" sz="3200" dirty="0" smtClean="0">
                <a:solidFill>
                  <a:srgbClr val="2F1311"/>
                </a:solidFill>
                <a:latin typeface="Gabriola" panose="04040605051002020D02" pitchFamily="82" charset="0"/>
              </a:rPr>
              <a:t>).</a:t>
            </a:r>
            <a:endParaRPr lang="ru-RU" altLang="ru-RU" sz="3200" dirty="0">
              <a:solidFill>
                <a:srgbClr val="2F1311"/>
              </a:solidFill>
              <a:latin typeface="Gabriola" panose="04040605051002020D02" pitchFamily="82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Tx/>
              <a:buBlip>
                <a:blip r:embed="rId2"/>
              </a:buBlip>
              <a:defRPr/>
            </a:pPr>
            <a:r>
              <a:rPr lang="ru-RU" altLang="ru-RU" sz="3200" dirty="0">
                <a:solidFill>
                  <a:srgbClr val="2F1311"/>
                </a:solidFill>
                <a:latin typeface="Gabriola" panose="04040605051002020D02" pitchFamily="82" charset="0"/>
              </a:rPr>
              <a:t>Во время званых обедов на десерт подают компот из сушеного урюка.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Tx/>
              <a:buBlip>
                <a:blip r:embed="rId2"/>
              </a:buBlip>
              <a:defRPr/>
            </a:pPr>
            <a:r>
              <a:rPr lang="ru-RU" altLang="ru-RU" sz="3200" dirty="0" smtClean="0">
                <a:solidFill>
                  <a:srgbClr val="2F1311"/>
                </a:solidFill>
                <a:latin typeface="Gabriola" panose="04040605051002020D02" pitchFamily="82" charset="0"/>
              </a:rPr>
              <a:t>В </a:t>
            </a:r>
            <a:r>
              <a:rPr lang="ru-RU" altLang="ru-RU" sz="3200" dirty="0">
                <a:solidFill>
                  <a:srgbClr val="2F1311"/>
                </a:solidFill>
                <a:latin typeface="Gabriola" panose="04040605051002020D02" pitchFamily="82" charset="0"/>
              </a:rPr>
              <a:t>быт татар прочно вошел </a:t>
            </a:r>
            <a:r>
              <a:rPr lang="ru-RU" altLang="ru-RU" sz="3200" dirty="0" smtClean="0">
                <a:solidFill>
                  <a:srgbClr val="2F1311"/>
                </a:solidFill>
                <a:latin typeface="Gabriola" panose="04040605051002020D02" pitchFamily="82" charset="0"/>
              </a:rPr>
              <a:t>чай. Его </a:t>
            </a:r>
            <a:r>
              <a:rPr lang="ru-RU" altLang="ru-RU" sz="3200" dirty="0">
                <a:solidFill>
                  <a:srgbClr val="2F1311"/>
                </a:solidFill>
                <a:latin typeface="Gabriola" panose="04040605051002020D02" pitchFamily="82" charset="0"/>
              </a:rPr>
              <a:t>пьют с молоком или пастилой, а также с сотовым </a:t>
            </a:r>
            <a:r>
              <a:rPr lang="ru-RU" altLang="ru-RU" sz="3200" dirty="0" smtClean="0">
                <a:solidFill>
                  <a:srgbClr val="2F1311"/>
                </a:solidFill>
                <a:latin typeface="Gabriola" panose="04040605051002020D02" pitchFamily="82" charset="0"/>
              </a:rPr>
              <a:t>медом.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Tx/>
              <a:buFont typeface="Garamond" pitchFamily="18" charset="0"/>
              <a:buBlip>
                <a:blip r:embed="rId2"/>
              </a:buBlip>
              <a:defRPr/>
            </a:pPr>
            <a:r>
              <a:rPr lang="ru-RU" altLang="ru-RU" sz="3200" dirty="0" smtClean="0">
                <a:solidFill>
                  <a:srgbClr val="2F1311"/>
                </a:solidFill>
                <a:latin typeface="Gabriola" panose="04040605051002020D02" pitchFamily="82" charset="0"/>
              </a:rPr>
              <a:t>Чай </a:t>
            </a:r>
            <a:r>
              <a:rPr lang="ru-RU" altLang="ru-RU" sz="3200" dirty="0">
                <a:solidFill>
                  <a:srgbClr val="2F1311"/>
                </a:solidFill>
                <a:latin typeface="Gabriola" panose="04040605051002020D02" pitchFamily="82" charset="0"/>
              </a:rPr>
              <a:t>с печеными изделиями (</a:t>
            </a:r>
            <a:r>
              <a:rPr lang="ru-RU" altLang="ru-RU" sz="3200" dirty="0" err="1">
                <a:solidFill>
                  <a:srgbClr val="2F1311"/>
                </a:solidFill>
                <a:latin typeface="Gabriola" panose="04040605051002020D02" pitchFamily="82" charset="0"/>
              </a:rPr>
              <a:t>кабартма</a:t>
            </a:r>
            <a:r>
              <a:rPr lang="ru-RU" altLang="ru-RU" sz="3200" dirty="0">
                <a:solidFill>
                  <a:srgbClr val="2F1311"/>
                </a:solidFill>
                <a:latin typeface="Gabriola" panose="04040605051002020D02" pitchFamily="82" charset="0"/>
              </a:rPr>
              <a:t>, оладьи) порой заменяет завтрак. Пьют его крепким, горячим, часто разбавляя молоком. Чай у татар является одним из атрибутов </a:t>
            </a:r>
            <a:endParaRPr lang="ru-RU" altLang="ru-RU" sz="3200" dirty="0" smtClean="0">
              <a:solidFill>
                <a:srgbClr val="2F1311"/>
              </a:solidFill>
              <a:latin typeface="Gabriola" panose="04040605051002020D02" pitchFamily="82" charset="0"/>
            </a:endParaRPr>
          </a:p>
          <a:p>
            <a:pPr marL="0" indent="0" algn="just">
              <a:lnSpc>
                <a:spcPct val="80000"/>
              </a:lnSpc>
              <a:spcBef>
                <a:spcPct val="20000"/>
              </a:spcBef>
              <a:buClrTx/>
              <a:buNone/>
              <a:defRPr/>
            </a:pPr>
            <a:r>
              <a:rPr lang="ru-RU" altLang="ru-RU" sz="3200" dirty="0">
                <a:solidFill>
                  <a:srgbClr val="2F1311"/>
                </a:solidFill>
                <a:latin typeface="Gabriola" panose="04040605051002020D02" pitchFamily="82" charset="0"/>
              </a:rPr>
              <a:t> </a:t>
            </a:r>
            <a:r>
              <a:rPr lang="ru-RU" altLang="ru-RU" sz="3200" dirty="0" smtClean="0">
                <a:solidFill>
                  <a:srgbClr val="2F1311"/>
                </a:solidFill>
                <a:latin typeface="Gabriola" panose="04040605051002020D02" pitchFamily="82" charset="0"/>
              </a:rPr>
              <a:t>  гостеприимства</a:t>
            </a:r>
            <a:r>
              <a:rPr lang="ru-RU" altLang="ru-RU" sz="3200" dirty="0">
                <a:solidFill>
                  <a:srgbClr val="2F1311"/>
                </a:solidFill>
                <a:latin typeface="Gabriola" panose="04040605051002020D02" pitchFamily="82" charset="0"/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ClrTx/>
              <a:buFont typeface="Garamond" pitchFamily="18" charset="0"/>
              <a:buNone/>
              <a:defRPr/>
            </a:pPr>
            <a:endParaRPr lang="ru-RU" altLang="ru-RU" sz="2400" dirty="0">
              <a:solidFill>
                <a:srgbClr val="2F1311"/>
              </a:solidFill>
              <a:latin typeface="Arial"/>
            </a:endParaRPr>
          </a:p>
        </p:txBody>
      </p:sp>
      <p:pic>
        <p:nvPicPr>
          <p:cNvPr id="11266" name="Picture 2" descr="http://www.seniorfirst.de/blog/wp-content/uploads/2012/08/ayr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91" y="4011881"/>
            <a:ext cx="2726046" cy="20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m0-tub-ru.yandex.net/i?id=d9e5c516ebb9ab6b389b9bd2d66d4071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178" y="4518818"/>
            <a:ext cx="2467037" cy="157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Результаты работы над проектом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19618"/>
            <a:ext cx="10210800" cy="4316057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Узнала  и расширила свои знания  о татарских национальных блюдах и их особенностях.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Изучила и систематизировала литературу по данной теме.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Своими знаниями  о  татарской кухне поделилась на кружке «Национальные блюда»,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с ребятами своего класса, подругами и друзьями.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Выявила особенности традиционной татарской кухни.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Результатом работы стало создание презентации «</a:t>
            </a:r>
            <a:r>
              <a:rPr lang="ru-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Татарские </a:t>
            </a:r>
            <a:r>
              <a:rPr lang="ru-RU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национальная </a:t>
            </a:r>
            <a:r>
              <a:rPr lang="ru-RU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кухня</a:t>
            </a:r>
            <a:r>
              <a:rPr lang="ru-RU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На уроке технологии изготовила макеты  национальных блюд своего народа для оформления уголка в школе «Традиции татарского народа».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Изготовила буклет на тему «Татарские национальные блюда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»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(подарила своим сверстникам, учителям школы).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010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8991" y="914400"/>
            <a:ext cx="10156209" cy="5121275"/>
          </a:xfrm>
        </p:spPr>
        <p:txBody>
          <a:bodyPr/>
          <a:lstStyle/>
          <a:p>
            <a:pPr marL="0" indent="0" algn="ctr">
              <a:buNone/>
            </a:pPr>
            <a:r>
              <a:rPr lang="ru-RU" sz="11500" dirty="0" smtClean="0">
                <a:solidFill>
                  <a:srgbClr val="00B050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11500" dirty="0" smtClean="0">
                <a:solidFill>
                  <a:srgbClr val="00B050"/>
                </a:solidFill>
              </a:rPr>
              <a:t>за внимание!</a:t>
            </a:r>
            <a:endParaRPr lang="ru-RU" sz="11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0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2078" y="596137"/>
            <a:ext cx="89562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400" dirty="0">
                <a:latin typeface="Gabriola" panose="04040605051002020D02" pitchFamily="82" charset="0"/>
              </a:rPr>
              <a:t>Результаты опроса </a:t>
            </a:r>
            <a:r>
              <a:rPr lang="ru-RU" altLang="ru-RU" sz="4400" dirty="0" smtClean="0">
                <a:latin typeface="Gabriola" panose="04040605051002020D02" pitchFamily="82" charset="0"/>
              </a:rPr>
              <a:t>учащихся на первый вопрос</a:t>
            </a:r>
            <a:endParaRPr lang="ru-RU" sz="4400" dirty="0">
              <a:latin typeface="Gabriola" panose="04040605051002020D02" pitchFamily="82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588538"/>
              </p:ext>
            </p:extLst>
          </p:nvPr>
        </p:nvGraphicFramePr>
        <p:xfrm>
          <a:off x="2485009" y="1365578"/>
          <a:ext cx="6882247" cy="3432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774728"/>
              </p:ext>
            </p:extLst>
          </p:nvPr>
        </p:nvGraphicFramePr>
        <p:xfrm>
          <a:off x="2671266" y="1528863"/>
          <a:ext cx="6579612" cy="3268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87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2078" y="596137"/>
            <a:ext cx="89835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400" dirty="0">
                <a:latin typeface="Gabriola" panose="04040605051002020D02" pitchFamily="82" charset="0"/>
              </a:rPr>
              <a:t>Результаты опроса </a:t>
            </a:r>
            <a:r>
              <a:rPr lang="ru-RU" altLang="ru-RU" sz="4400" dirty="0" smtClean="0">
                <a:latin typeface="Gabriola" panose="04040605051002020D02" pitchFamily="82" charset="0"/>
              </a:rPr>
              <a:t>учащихся на второй вопрос</a:t>
            </a:r>
            <a:endParaRPr lang="ru-RU" sz="4400" dirty="0">
              <a:latin typeface="Gabriola" panose="04040605051002020D02" pitchFamily="82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2485009" y="1365578"/>
          <a:ext cx="6882247" cy="3432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80"/>
          <p:cNvSpPr>
            <a:spLocks noChangeArrowheads="1"/>
          </p:cNvSpPr>
          <p:nvPr/>
        </p:nvSpPr>
        <p:spPr bwMode="auto">
          <a:xfrm>
            <a:off x="805218" y="4960917"/>
            <a:ext cx="9321712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4400" dirty="0" smtClean="0">
                <a:latin typeface="Gabriola" panose="04040605051002020D02" pitchFamily="82" charset="0"/>
              </a:rPr>
              <a:t>Какие национальные блюда вы готовите дома?</a:t>
            </a:r>
            <a:endParaRPr lang="ru-RU" sz="4400" dirty="0">
              <a:latin typeface="Gabriola" panose="04040605051002020D02" pitchFamily="82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771941"/>
              </p:ext>
            </p:extLst>
          </p:nvPr>
        </p:nvGraphicFramePr>
        <p:xfrm>
          <a:off x="2485009" y="1505217"/>
          <a:ext cx="6579610" cy="3292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36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093" y="709684"/>
            <a:ext cx="10470107" cy="5325991"/>
          </a:xfrm>
        </p:spPr>
        <p:txBody>
          <a:bodyPr/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Цель исследования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изучить особенности татарской кухни.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Задачи исследования: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изучить и систематизировать литературу по данной теме;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рассказать историю татарской кухни;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выявить особенности традиционной татарской кухни.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Объект исследования: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блюда татарской национальной кухни.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Предмет исследования: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особенности татарской национальной кухни.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6920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0026" y="885150"/>
            <a:ext cx="10509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t-RU" altLang="ru-RU" sz="3600" dirty="0" smtClean="0">
                <a:latin typeface="Gabriola" panose="04040605051002020D02" pitchFamily="82" charset="0"/>
              </a:rPr>
              <a:t>“</a:t>
            </a:r>
            <a:r>
              <a:rPr lang="ru-RU" altLang="ru-RU" sz="3600" dirty="0" smtClean="0">
                <a:latin typeface="Gabriola" panose="04040605051002020D02" pitchFamily="82" charset="0"/>
              </a:rPr>
              <a:t>Национальные </a:t>
            </a:r>
            <a:r>
              <a:rPr lang="tt-RU" altLang="ru-RU" sz="3600" dirty="0">
                <a:latin typeface="Gabriola" panose="04040605051002020D02" pitchFamily="82" charset="0"/>
              </a:rPr>
              <a:t>блюда - это творчество,это таинство, это чудо,передающееся из поколения в </a:t>
            </a:r>
            <a:r>
              <a:rPr lang="tt-RU" altLang="ru-RU" sz="3600" dirty="0" smtClean="0">
                <a:latin typeface="Gabriola" panose="04040605051002020D02" pitchFamily="82" charset="0"/>
              </a:rPr>
              <a:t>поколение”      </a:t>
            </a:r>
            <a:r>
              <a:rPr lang="tt-RU" altLang="ru-RU" sz="3200" dirty="0" smtClean="0">
                <a:latin typeface="Gabriola" panose="04040605051002020D02" pitchFamily="82" charset="0"/>
              </a:rPr>
              <a:t>(</a:t>
            </a:r>
            <a:r>
              <a:rPr lang="tt-RU" altLang="ru-RU" sz="3200" dirty="0">
                <a:latin typeface="Gabriola" panose="04040605051002020D02" pitchFamily="82" charset="0"/>
              </a:rPr>
              <a:t>Минтимер </a:t>
            </a:r>
            <a:r>
              <a:rPr lang="tt-RU" altLang="ru-RU" sz="3200" dirty="0" smtClean="0">
                <a:latin typeface="Gabriola" panose="04040605051002020D02" pitchFamily="82" charset="0"/>
              </a:rPr>
              <a:t>Шаймиев)</a:t>
            </a:r>
            <a:endParaRPr lang="tt-RU" altLang="ru-RU" sz="3200" dirty="0">
              <a:latin typeface="Gabriola" panose="04040605051002020D02" pitchFamily="82" charset="0"/>
            </a:endParaRPr>
          </a:p>
        </p:txBody>
      </p:sp>
      <p:pic>
        <p:nvPicPr>
          <p:cNvPr id="13314" name="Picture 2" descr="http://mosaica.ru/uploads/old/styles/probki/public/images/201214101903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t="12260" r="4693" b="7740"/>
          <a:stretch/>
        </p:blipFill>
        <p:spPr bwMode="auto">
          <a:xfrm>
            <a:off x="3311236" y="2196232"/>
            <a:ext cx="5787242" cy="39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2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631950" y="465138"/>
            <a:ext cx="8545513" cy="873125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sz="4400" dirty="0" smtClean="0"/>
              <a:t>История татарской кухни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300" y="1338263"/>
            <a:ext cx="10058400" cy="4926012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20000"/>
              </a:spcBef>
              <a:buClrTx/>
              <a:buFont typeface="Garamond" pitchFamily="18" charset="0"/>
              <a:buBlip>
                <a:blip r:embed="rId2"/>
              </a:buBlip>
            </a:pPr>
            <a:r>
              <a:rPr lang="ru-RU" altLang="ru-RU" sz="3600" dirty="0" smtClean="0">
                <a:solidFill>
                  <a:srgbClr val="2F1311"/>
                </a:solidFill>
                <a:latin typeface="Gabriola" pitchFamily="82" charset="0"/>
              </a:rPr>
              <a:t>Кулинарное искусство татарского народа богато своими национальными и культурными традициями, уходящими в глубь веков. В процессе многовековой истории сложилась оригинальная национальная кухня, сохранившая свои самобытные черты до наших дней.</a:t>
            </a: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buClrTx/>
              <a:buFont typeface="Garamond" pitchFamily="18" charset="0"/>
              <a:buBlip>
                <a:blip r:embed="rId2"/>
              </a:buBlip>
            </a:pPr>
            <a:r>
              <a:rPr lang="ru-RU" altLang="ru-RU" sz="3600" dirty="0" smtClean="0">
                <a:solidFill>
                  <a:srgbClr val="2F1311"/>
                </a:solidFill>
                <a:latin typeface="Gabriola" pitchFamily="82" charset="0"/>
              </a:rPr>
              <a:t>Татарская национальная кухня развивалась  на основе своих этнических традиций и под воздействием на  кухонь соседних народов — русских, мари, удмуртов и др., а также народов Средней Азии. В татарскую кулинарию довольно рано проникли такие блюда, как плов, халва, шербет. </a:t>
            </a:r>
          </a:p>
          <a:p>
            <a:pPr marL="342900" indent="-342900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2074863" y="615950"/>
            <a:ext cx="9910762" cy="1371600"/>
          </a:xfrm>
        </p:spPr>
        <p:txBody>
          <a:bodyPr/>
          <a:lstStyle/>
          <a:p>
            <a:r>
              <a:rPr lang="ru-RU" sz="6000" smtClean="0"/>
              <a:t>Особенности татарской традиционной кухни</a:t>
            </a:r>
          </a:p>
        </p:txBody>
      </p:sp>
      <p:pic>
        <p:nvPicPr>
          <p:cNvPr id="1536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4863" y="2219325"/>
            <a:ext cx="7356475" cy="39497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109663" y="527050"/>
            <a:ext cx="10058400" cy="1371600"/>
          </a:xfrm>
        </p:spPr>
        <p:txBody>
          <a:bodyPr/>
          <a:lstStyle/>
          <a:p>
            <a:r>
              <a:rPr lang="ru-RU" sz="6000" smtClean="0"/>
              <a:t>Виды национальных кушаний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5991225" y="1627188"/>
            <a:ext cx="5207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8255000" y="2038350"/>
            <a:ext cx="742950" cy="1804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574800" y="1684338"/>
            <a:ext cx="700088" cy="1323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730625" y="1873250"/>
            <a:ext cx="725488" cy="2152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9907588" y="2085975"/>
            <a:ext cx="736600" cy="1570038"/>
          </a:xfrm>
          <a:prstGeom prst="downArrow">
            <a:avLst>
              <a:gd name="adj1" fmla="val 50000"/>
              <a:gd name="adj2" fmla="val 48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0700" y="3146425"/>
            <a:ext cx="2298700" cy="25717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Gabriola" panose="04040605051002020D02" pitchFamily="82" charset="0"/>
              </a:rPr>
              <a:t>Жидкие горячие блюда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65475" y="4117975"/>
            <a:ext cx="2128838" cy="19923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Gabriola" panose="04040605051002020D02" pitchFamily="82" charset="0"/>
              </a:rPr>
              <a:t>Вторые блюда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68938" y="2895600"/>
            <a:ext cx="1876425" cy="24447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Gabriola" panose="04040605051002020D02" pitchFamily="82" charset="0"/>
              </a:rPr>
              <a:t>Печёные изделия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15225" y="4432300"/>
            <a:ext cx="2198688" cy="1320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Gabriola" panose="04040605051002020D02" pitchFamily="82" charset="0"/>
              </a:rPr>
              <a:t>Лакомства</a:t>
            </a:r>
            <a:r>
              <a:rPr lang="ru-RU" dirty="0">
                <a:latin typeface="Gabriola" panose="04040605051002020D02" pitchFamily="82" charset="0"/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3913" y="3883025"/>
            <a:ext cx="1860550" cy="10985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Gabriola" panose="04040605051002020D02" pitchFamily="82" charset="0"/>
              </a:rPr>
              <a:t>Напитки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1185</TotalTime>
  <Words>1057</Words>
  <Application>Microsoft Office PowerPoint</Application>
  <PresentationFormat>Произвольный</PresentationFormat>
  <Paragraphs>113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Savon</vt:lpstr>
      <vt:lpstr>Муниципальный конкурс мини -  проектов  по географии «Моя Россия. Великое в малом» Татарская национальная кухня.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История татарской кухни</vt:lpstr>
      <vt:lpstr>Особенности татарской традиционной кухни</vt:lpstr>
      <vt:lpstr>Виды национальных кушаний</vt:lpstr>
      <vt:lpstr>Жидкие горячие блюда – Суп-лапша</vt:lpstr>
      <vt:lpstr>Презентация PowerPoint</vt:lpstr>
      <vt:lpstr>Вторые блюда - Пельмени</vt:lpstr>
      <vt:lpstr>Вторые блюда</vt:lpstr>
      <vt:lpstr>Презентация PowerPoint</vt:lpstr>
      <vt:lpstr>Печёные изделия – Отварное мясо</vt:lpstr>
      <vt:lpstr>Мучные изделия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работы над проектом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Татарские национальные блюда</dc:title>
  <dc:creator>.1</dc:creator>
  <cp:lastModifiedBy>ASRock</cp:lastModifiedBy>
  <cp:revision>53</cp:revision>
  <cp:lastPrinted>2017-03-21T09:42:10Z</cp:lastPrinted>
  <dcterms:created xsi:type="dcterms:W3CDTF">2017-02-22T14:04:14Z</dcterms:created>
  <dcterms:modified xsi:type="dcterms:W3CDTF">2017-03-23T09:01:30Z</dcterms:modified>
</cp:coreProperties>
</file>